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86" r:id="rId4"/>
    <p:sldId id="257" r:id="rId5"/>
    <p:sldId id="288" r:id="rId6"/>
    <p:sldId id="289"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90" r:id="rId30"/>
    <p:sldId id="280" r:id="rId31"/>
    <p:sldId id="281" r:id="rId32"/>
    <p:sldId id="282" r:id="rId33"/>
    <p:sldId id="283" r:id="rId34"/>
    <p:sldId id="287" r:id="rId3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25.01.2021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25.01.2021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25.01.2021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25.01.2021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25.01.2021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endParaRPr lang="ru-RU" sz="3733" b="1" dirty="0">
              <a:latin typeface="Arial" panose="020B0604020202020204" pitchFamily="34" charset="0"/>
              <a:cs typeface="Arial" panose="020B0604020202020204" pitchFamily="34" charset="0"/>
            </a:endParaRP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985684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kk-KZ" dirty="0"/>
              <a:t>Қоғамдық байланыстар жүйесінде имидж рөлі жетілген жəне біртінделген сипатта итальялық саяси ойшыл Н. Макиавеллидің</a:t>
            </a:r>
            <a:endParaRPr lang="ru-RU" dirty="0"/>
          </a:p>
          <a:p>
            <a:r>
              <a:rPr lang="kk-KZ" dirty="0"/>
              <a:t>«Патша» жəне «Флоренция тарихы» атты еңбектерінде көрсетіліп, бұл еңбектер имидждің қалыптасу тарихында ерекше қызығушы- лықты иеленген болатын. Данышпан Николло Макиавелли мемле- кеттік қызметкердің өз айналасындағы басқа адамдардың, жоғары немесе төмен əлеуметтік сатыда орналасқан адамдардың алдында ұсынылатын белгілі бір бейнесін қалыптастырып, бақылаудың қажеттілігін негіздеген еді. Имиджді құру үрдісі саналы реттелетін үрдіске айналғанын, имидждің рөлі жайлы əлеуметтік бейімделуде мойындалғанын тек Макиавелли байқап, аңғарған болатын.</a:t>
            </a:r>
            <a:endParaRPr lang="ru-RU" dirty="0"/>
          </a:p>
          <a:p>
            <a:r>
              <a:rPr lang="kk-KZ" dirty="0"/>
              <a:t>Жаңа кезеңнің барысында өмірдің əлеуметтік формаларын зерттеуге бағдарланған зерттеу кеңістігі біртіндеп қалыптаса бастайды</a:t>
            </a:r>
            <a:r>
              <a:rPr lang="kk-KZ" dirty="0" smtClean="0"/>
              <a:t>.</a:t>
            </a:r>
            <a:endParaRPr lang="ru-RU" dirty="0"/>
          </a:p>
        </p:txBody>
      </p:sp>
    </p:spTree>
    <p:extLst>
      <p:ext uri="{BB962C8B-B14F-4D97-AF65-F5344CB8AC3E}">
        <p14:creationId xmlns:p14="http://schemas.microsoft.com/office/powerpoint/2010/main" val="110948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Г. Лейбниц «гармония» түсінігіне жан мен тəннің сəйкестелуін қалаған болатын. Ф. Бэкон, «қоғамдық адамды» жан-жақты қарас- тыра отырып, адамның имиджі бөлек тұлғаның жұмысы ретінде қарастырылмайтынын тезис ретінде қалыптастырады. Имидж гене- зисі мен табиғатын ашуға көмектесетін концептуалды қалыптар- дың көбі И. Канттың еңбектерінде қаланған. Сезімдік </a:t>
            </a:r>
            <a:r>
              <a:rPr lang="kk-KZ" dirty="0" smtClean="0"/>
              <a:t>қабылдау</a:t>
            </a:r>
            <a:r>
              <a:rPr lang="kk-KZ" dirty="0"/>
              <a:t>дың құбылысын зерттей отырып, ол қабылданатын объектінің түрі сол жайлы «тұтасты түсінікке» ұласып кететініне көңіл </a:t>
            </a:r>
            <a:r>
              <a:rPr lang="kk-KZ" dirty="0" smtClean="0"/>
              <a:t>аударады</a:t>
            </a:r>
            <a:r>
              <a:rPr lang="kk-KZ" dirty="0"/>
              <a:t>.</a:t>
            </a:r>
            <a:endParaRPr lang="ru-RU" dirty="0"/>
          </a:p>
        </p:txBody>
      </p:sp>
    </p:spTree>
    <p:extLst>
      <p:ext uri="{BB962C8B-B14F-4D97-AF65-F5344CB8AC3E}">
        <p14:creationId xmlns:p14="http://schemas.microsoft.com/office/powerpoint/2010/main" val="128846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А. Шопенгауэрдің ойынша, тек ақылсыздар ғана адамның түрі мен сыртқы келбеттің маңыздылығы жоқ деп тұжырымдайды, өйткені «жан мен тəн өздігінен жүреді». Керісінше, жан мен тəн өзара тығыз байланысқан жəне «сыртқы келбетте адамның ішкі дүниесі көрсетіледі, ал бет адамның түпкі қасиеттері жайлы түсінік береді». Бұлай болған жағдайда, физиогномикаға ерекше көңіл бөлінгелі отыр.</a:t>
            </a:r>
            <a:endParaRPr lang="ru-RU" dirty="0"/>
          </a:p>
          <a:p>
            <a:r>
              <a:rPr lang="kk-KZ" dirty="0"/>
              <a:t>ХХ ғасыр əлеуметтану мен психологияның өкілдері имидждің заманауи теориялық негіздерінің қалыптасуына орасан зор ықпал жасаған фундаменталды теориялардың біразын құраған болатын.</a:t>
            </a:r>
            <a:endParaRPr lang="ru-RU" dirty="0"/>
          </a:p>
        </p:txBody>
      </p:sp>
    </p:spTree>
    <p:extLst>
      <p:ext uri="{BB962C8B-B14F-4D97-AF65-F5344CB8AC3E}">
        <p14:creationId xmlns:p14="http://schemas.microsoft.com/office/powerpoint/2010/main" val="1573739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kk-KZ" dirty="0"/>
              <a:t>«Бейсаналықтық» (З. Фрейд), «ұжымдық бейсаналық» </a:t>
            </a:r>
            <a:r>
              <a:rPr lang="kk-KZ" dirty="0" smtClean="0"/>
              <a:t>жəне</a:t>
            </a:r>
            <a:r>
              <a:rPr lang="ru-RU" dirty="0" smtClean="0"/>
              <a:t> </a:t>
            </a:r>
            <a:r>
              <a:rPr lang="kk-KZ" dirty="0" smtClean="0"/>
              <a:t>«архетиптік</a:t>
            </a:r>
            <a:r>
              <a:rPr lang="kk-KZ" dirty="0"/>
              <a:t>» (К. Юнг), адамдардың ірі қоғамдастықтарының тір- шілігіндегі əлеуметтік мəдени жəне этно-əлеуметтік құбылыстарды ұғыну (Г. Лебон) индивидуалды жəне бұқаралық сана-сезімде пайда болатын бейнелерді қалыптастырудың механимздерін түсінуге əкеліп соқтырды.</a:t>
            </a:r>
            <a:endParaRPr lang="ru-RU" dirty="0"/>
          </a:p>
          <a:p>
            <a:r>
              <a:rPr lang="kk-KZ" dirty="0"/>
              <a:t>Бихевиористік бағыт өкілдері (Дж. Б. Уотсон, Б.Э. Торндайк, Э. Толмен, Т.Халл, Б. Скиннер) əлеуметтік əсерлесу үрдісінде елік- теу арқылы əлеуметтік тəжірибенің игерілетінін, əдеттердің, ком- муникация дағдыларының, түсініктердің, талғамдардың қалай қалыптасатынын қарастырған еді</a:t>
            </a:r>
            <a:r>
              <a:rPr lang="kk-KZ" dirty="0" smtClean="0"/>
              <a:t>.</a:t>
            </a:r>
            <a:endParaRPr lang="ru-RU" dirty="0"/>
          </a:p>
        </p:txBody>
      </p:sp>
    </p:spTree>
    <p:extLst>
      <p:ext uri="{BB962C8B-B14F-4D97-AF65-F5344CB8AC3E}">
        <p14:creationId xmlns:p14="http://schemas.microsoft.com/office/powerpoint/2010/main" val="1010069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10000"/>
          </a:bodyPr>
          <a:lstStyle/>
          <a:p>
            <a:r>
              <a:rPr lang="kk-KZ" dirty="0" smtClean="0"/>
              <a:t>Əлеуметтік рөлдер теориясын  (Дж.  Г.  Мид,  Т.  Парсонс,  Э. Фромм) жəне əлеуметтік стратификация теориясының құрылуы (М. Вебер, П. Сорокин) əлеуметтік философиялық білім өрісіне əлеуметтік бедел, өмір салты, əлеуметтік сый-сияпаттар мен артықшылықтар сияқты түсініктерді, сонымен қатар бейімделу, идентификация жəне тұлғаның əлеуметтенуі жайлы түсініктерді енгізді. Бұл өз кезегінде имидж генезисін түсінудің жаңа шектерін ашуға мүмкіндік берді.</a:t>
            </a:r>
            <a:endParaRPr lang="ru-RU" dirty="0" smtClean="0"/>
          </a:p>
          <a:p>
            <a:r>
              <a:rPr lang="kk-KZ" dirty="0" smtClean="0"/>
              <a:t>«Пайдалы» түсінігін (В. Парето) əлеуметтік үрдісте ең маңыз- дылардың бірі деп негіздеу жəне адамзат қажеттіліктерінің мəселе- сін жасап шығару (А.Маслоу) имидждің пайда болуын анықтайтын құбылыстарды белгілеп, қарастырды. Оларға: меншікке жəне ма- құлдауларға қажеттілік білдіру, өзін-өзі көрсету, өзін-өзі өзектен- діру жəне бедел мен мəртебеге жету қажеттіліктері жатқызылады.</a:t>
            </a:r>
            <a:endParaRPr lang="ru-RU" dirty="0"/>
          </a:p>
        </p:txBody>
      </p:sp>
    </p:spTree>
    <p:extLst>
      <p:ext uri="{BB962C8B-B14F-4D97-AF65-F5344CB8AC3E}">
        <p14:creationId xmlns:p14="http://schemas.microsoft.com/office/powerpoint/2010/main" val="132048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ХХ ғасырға дейін «имидж» түсінігі қолданыста болмай, өз құрылымына иеленбегенімен, имидждің бөлек құрамдастары халыққа əрдайым таныс болды, мысалға, сыртқы мінездемелердің сипаттамасы мен адамның ішкі дүниесіне сай келуі. Соның өзінде тек жағымды сипаттамалар ғана аталып қоймай, бірінші қабылдау барысында айналадағы адамдарға жағымсыз əсер қалдыратын сыртқы теріс сипаттамалар мен ішкі дүние жайлы ақпарат беретін кейбір адамдардың мінездемелерінің сəйкестемесі қарастырылған болатын. Бұл жағдайда адамдардың өзінен шығатын, соларды жолдамалайтын белгілі бір сыбыстар мен қалыптар маңызды рөл ойнаған еді</a:t>
            </a:r>
            <a:r>
              <a:rPr lang="kk-KZ" dirty="0" smtClean="0"/>
              <a:t>.</a:t>
            </a:r>
            <a:endParaRPr lang="ru-RU" dirty="0"/>
          </a:p>
        </p:txBody>
      </p:sp>
    </p:spTree>
    <p:extLst>
      <p:ext uri="{BB962C8B-B14F-4D97-AF65-F5344CB8AC3E}">
        <p14:creationId xmlns:p14="http://schemas.microsoft.com/office/powerpoint/2010/main" val="9615216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Имиджді зерттеудің заманауи кезеңі батыс елдерінде сайлауал- ды технологиялар мен имидж құбылыстарын институционалды тұрғыдан əзірлеу үдерісімен жалпыландырылды. </a:t>
            </a:r>
            <a:endParaRPr lang="kk-KZ" dirty="0" smtClean="0"/>
          </a:p>
          <a:p>
            <a:r>
              <a:rPr lang="kk-KZ" dirty="0" smtClean="0"/>
              <a:t>Осы </a:t>
            </a:r>
            <a:r>
              <a:rPr lang="kk-KZ" dirty="0"/>
              <a:t>күн тала- бында имидж тəжірибесінің саласында эксперттік қолданбалы сипатқа иеленіп, теориялық жалпыландырулардың деңгейіне шық- пайтын арнайы мамандандырылған бағыттар құрылды (М. </a:t>
            </a:r>
            <a:r>
              <a:rPr lang="kk-KZ" dirty="0" smtClean="0"/>
              <a:t>Спиллейн</a:t>
            </a:r>
            <a:r>
              <a:rPr lang="kk-KZ" dirty="0"/>
              <a:t>, Л. Браун, К. Спенсер, П. Берд, Дж. Нестара). Имидж құбылы- сын зерттеудің батыстық дəстүрі оның қоғамда қызмет етуінің əлеуметтік философиялық аспектілерін қарастырмайды.</a:t>
            </a:r>
            <a:endParaRPr lang="ru-RU" dirty="0"/>
          </a:p>
          <a:p>
            <a:endParaRPr lang="ru-RU" dirty="0"/>
          </a:p>
        </p:txBody>
      </p:sp>
    </p:spTree>
    <p:extLst>
      <p:ext uri="{BB962C8B-B14F-4D97-AF65-F5344CB8AC3E}">
        <p14:creationId xmlns:p14="http://schemas.microsoft.com/office/powerpoint/2010/main" val="4079621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Кеңестік жəне посткеңестік əдебиеттегі имидж саласына қатыс- ты зерттеулер Еуропа мен Америкамен салыстырғанда əлдеқайда артта қалған болатын. КСРО да 70-жылдарға қарай имидж журнал беттеріне жиі шығып, үнқағаздар мазмұнынан теріс құбылыс ре- тінде сирек таныла бастады. Оны негізінен адамдардың бұқаралық санасын идеологиялық тұрғыдан өңдеу мақсаттарында қолданыла- тын буржуазиялық саясат пен бұқаралық ақпарат құралдарының манипуляциялық құралы ретінде қарастырды. Имиджге деген мұндай қатынас кеңестік ғалымдар тарапынан объективті қызығу- шылық бөлінуіне ықпал жасамады. Мəселенің теориялық жəне тəжірибелік зерттелуінің жағдайына айқын əлеуметтік тапсырыс- тардың жоқтығы əсер етті. Зерттеулер психология, этика, эстетика салаларына ығыстырылып шығарылды.</a:t>
            </a:r>
            <a:endParaRPr lang="ru-RU" dirty="0"/>
          </a:p>
          <a:p>
            <a:endParaRPr lang="ru-RU" dirty="0"/>
          </a:p>
        </p:txBody>
      </p:sp>
    </p:spTree>
    <p:extLst>
      <p:ext uri="{BB962C8B-B14F-4D97-AF65-F5344CB8AC3E}">
        <p14:creationId xmlns:p14="http://schemas.microsoft.com/office/powerpoint/2010/main" val="1784891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Имидж» термині посткеңестік кеңістікте ХХ ғасырдың тоқса- ныншы жылдардың ортасынан бастап белсенді түрде қолданыла бастады; алғашқыда негізінен саясат саласында «саясаткер имид- жі» контекстінде («біреуінде дана саясаткердің имиджі», «екінші- сінде жақсы имидж», «бұл саясаткердің имиджімен жақсы жұмыс істеу керек», «сайлау алды науқан басталмас бұрын оның имиджін дұрыстау керек</a:t>
            </a:r>
            <a:r>
              <a:rPr lang="kk-KZ" dirty="0" smtClean="0"/>
              <a:t>»).</a:t>
            </a:r>
            <a:endParaRPr lang="ru-RU" dirty="0"/>
          </a:p>
        </p:txBody>
      </p:sp>
    </p:spTree>
    <p:extLst>
      <p:ext uri="{BB962C8B-B14F-4D97-AF65-F5344CB8AC3E}">
        <p14:creationId xmlns:p14="http://schemas.microsoft.com/office/powerpoint/2010/main" val="1630459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Осы күндері имидж жекеменшікпен жəне саяси қызметпен айналысатын адамдарда бірінші кезектегі тауар деп есептеледі. Мемлекетте сайлау іс шараларын өткізу барысында имиджді қа- лыптастыруға мыңдаған доллармен есептелетін ірі көлемдегі ақшалай заттар жұмсалады. Имиджге деген сұраныс эстрада </a:t>
            </a:r>
            <a:r>
              <a:rPr lang="kk-KZ" dirty="0" smtClean="0"/>
              <a:t>мен </a:t>
            </a:r>
            <a:r>
              <a:rPr lang="kk-KZ" dirty="0"/>
              <a:t>театр саласында жоғары деңгейлі болып келеді. Имидждің арқа- сында саяси жəне сауда жарнамасы дамыған қызмет көрсету индустрияларының біріне айналды. Имиджге деген өспелі сұраныс жаңа мамандықтың, яғни имиджмейкердің пайда болуына əкеліп соқтырды</a:t>
            </a:r>
            <a:r>
              <a:rPr lang="kk-KZ" dirty="0" smtClean="0"/>
              <a:t>.</a:t>
            </a:r>
            <a:endParaRPr lang="ru-RU" dirty="0"/>
          </a:p>
          <a:p>
            <a:endParaRPr lang="ru-RU" dirty="0"/>
          </a:p>
        </p:txBody>
      </p:sp>
    </p:spTree>
    <p:extLst>
      <p:ext uri="{BB962C8B-B14F-4D97-AF65-F5344CB8AC3E}">
        <p14:creationId xmlns:p14="http://schemas.microsoft.com/office/powerpoint/2010/main" val="2238737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48988"/>
          </a:xfrm>
          <a:prstGeom prst="rect">
            <a:avLst/>
          </a:prstGeom>
          <a:noFill/>
        </p:spPr>
        <p:txBody>
          <a:bodyPr wrap="square" rtlCol="0">
            <a:spAutoFit/>
          </a:bodyPr>
          <a:lstStyle/>
          <a:p>
            <a:r>
              <a:rPr lang="ru-RU" sz="4267" b="1" dirty="0" err="1"/>
              <a:t>Саяси</a:t>
            </a:r>
            <a:r>
              <a:rPr lang="ru-RU" sz="4267" b="1" dirty="0"/>
              <a:t> </a:t>
            </a:r>
            <a:r>
              <a:rPr lang="ru-RU" sz="4267" b="1" dirty="0" err="1"/>
              <a:t>коммуникациялар</a:t>
            </a:r>
            <a:endParaRPr lang="ru-RU" sz="4267" b="1" dirty="0">
              <a:latin typeface="Arial" panose="020B0604020202020204" pitchFamily="34" charset="0"/>
            </a:endParaRPr>
          </a:p>
        </p:txBody>
      </p:sp>
      <p:sp>
        <p:nvSpPr>
          <p:cNvPr id="6" name="TextBox 5"/>
          <p:cNvSpPr txBox="1"/>
          <p:nvPr/>
        </p:nvSpPr>
        <p:spPr>
          <a:xfrm>
            <a:off x="1775520" y="3717032"/>
            <a:ext cx="9601067" cy="2062296"/>
          </a:xfrm>
          <a:prstGeom prst="rect">
            <a:avLst/>
          </a:prstGeom>
          <a:noFill/>
        </p:spPr>
        <p:txBody>
          <a:bodyPr wrap="square" rtlCol="0">
            <a:spAutoFit/>
          </a:bodyPr>
          <a:lstStyle/>
          <a:p>
            <a:r>
              <a:rPr lang="ru-RU" sz="4267" b="1" dirty="0" err="1"/>
              <a:t>Дәріс</a:t>
            </a:r>
            <a:r>
              <a:rPr lang="ru-RU" sz="4267" b="1" dirty="0"/>
              <a:t> 1</a:t>
            </a:r>
            <a:endParaRPr lang="ru-RU" sz="4267" dirty="0"/>
          </a:p>
          <a:p>
            <a:r>
              <a:rPr lang="ru-RU" sz="4267" dirty="0"/>
              <a:t>Имидж </a:t>
            </a:r>
            <a:r>
              <a:rPr lang="ru-RU" sz="4267" dirty="0" err="1"/>
              <a:t>тарихи-мәдени</a:t>
            </a:r>
            <a:r>
              <a:rPr lang="ru-RU" sz="4267" dirty="0"/>
              <a:t> феномен </a:t>
            </a:r>
            <a:r>
              <a:rPr lang="ru-RU" sz="4267" dirty="0" err="1"/>
              <a:t>ретінде</a:t>
            </a:r>
            <a:endParaRPr lang="ru-RU" sz="4267"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5988918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Имидж екі жақты, өзіндік екі түрлі табиғатқа иеленетін </a:t>
            </a:r>
            <a:r>
              <a:rPr lang="kk-KZ" dirty="0" smtClean="0"/>
              <a:t>құбылыс </a:t>
            </a:r>
            <a:r>
              <a:rPr lang="kk-KZ" dirty="0"/>
              <a:t>ретінде қарастырылады. Бір жағынан, ол рухани болса, екінші жағынан, рухани тəжірибелік құбылыс болып келеді. Имидж көзқарасы осы формалардың кез келгенінде қалыптаса алады. </a:t>
            </a:r>
            <a:r>
              <a:rPr lang="kk-KZ" dirty="0" smtClean="0"/>
              <a:t>Бастапқы </a:t>
            </a:r>
            <a:r>
              <a:rPr lang="kk-KZ" dirty="0"/>
              <a:t>форма ретінде имидж – көзқарас– бағалаушылық пайым- дама, имидж – рухани құбылыс. Белгілі бір жағдайларда ол </a:t>
            </a:r>
            <a:r>
              <a:rPr lang="kk-KZ" dirty="0" smtClean="0"/>
              <a:t>имидж</a:t>
            </a:r>
            <a:r>
              <a:rPr lang="en-US" dirty="0" smtClean="0"/>
              <a:t> </a:t>
            </a:r>
            <a:r>
              <a:rPr lang="kk-KZ" dirty="0" smtClean="0"/>
              <a:t>əрекетті </a:t>
            </a:r>
            <a:r>
              <a:rPr lang="kk-KZ" dirty="0"/>
              <a:t>дайындыққа ұласып кетуі мүмкін жəне онтологиялық форматқа өзгере алады (мысалға, электоралды əрекет, саяси протест акцияларына қатысу).</a:t>
            </a:r>
            <a:endParaRPr lang="ru-RU" dirty="0"/>
          </a:p>
          <a:p>
            <a:endParaRPr lang="ru-RU" dirty="0"/>
          </a:p>
        </p:txBody>
      </p:sp>
    </p:spTree>
    <p:extLst>
      <p:ext uri="{BB962C8B-B14F-4D97-AF65-F5344CB8AC3E}">
        <p14:creationId xmlns:p14="http://schemas.microsoft.com/office/powerpoint/2010/main" val="3658793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a:t>Имиджді зерттеудің </a:t>
            </a:r>
            <a:r>
              <a:rPr lang="kk-KZ" i="1" dirty="0"/>
              <a:t>негізгі əдістері</a:t>
            </a:r>
            <a:r>
              <a:rPr lang="kk-KZ" dirty="0" smtClean="0"/>
              <a:t>:</a:t>
            </a:r>
            <a:endParaRPr lang="ru-RU" dirty="0"/>
          </a:p>
        </p:txBody>
      </p:sp>
      <p:sp>
        <p:nvSpPr>
          <p:cNvPr id="3" name="Объект 2"/>
          <p:cNvSpPr>
            <a:spLocks noGrp="1"/>
          </p:cNvSpPr>
          <p:nvPr>
            <p:ph idx="1"/>
          </p:nvPr>
        </p:nvSpPr>
        <p:spPr/>
        <p:txBody>
          <a:bodyPr>
            <a:normAutofit/>
          </a:bodyPr>
          <a:lstStyle/>
          <a:p>
            <a:pPr lvl="0"/>
            <a:r>
              <a:rPr lang="kk-KZ" sz="3600" dirty="0"/>
              <a:t>функционалды, бұл жағдайда əр алуан қызмет түрлерінен шыға отырып, оның типтері анықталады;</a:t>
            </a:r>
            <a:endParaRPr lang="ru-RU" sz="3600" dirty="0"/>
          </a:p>
          <a:p>
            <a:pPr lvl="0"/>
            <a:r>
              <a:rPr lang="kk-KZ" sz="3600" dirty="0"/>
              <a:t>контекстілі, бұл жағдайда қызмет етудің осы түрлері жүзеге асырудың түрлі контекстерінен орын алады;</a:t>
            </a:r>
            <a:endParaRPr lang="ru-RU" sz="3600" dirty="0"/>
          </a:p>
          <a:p>
            <a:pPr lvl="0"/>
            <a:r>
              <a:rPr lang="kk-KZ" sz="3600" dirty="0"/>
              <a:t>салыстырмалы, бұл жағдайда мəні бойынша ұқсас имидждер салыстырылады</a:t>
            </a:r>
            <a:r>
              <a:rPr lang="kk-KZ" sz="3600" dirty="0" smtClean="0"/>
              <a:t>.</a:t>
            </a:r>
            <a:endParaRPr lang="ru-RU" sz="3600" dirty="0"/>
          </a:p>
        </p:txBody>
      </p:sp>
    </p:spTree>
    <p:extLst>
      <p:ext uri="{BB962C8B-B14F-4D97-AF65-F5344CB8AC3E}">
        <p14:creationId xmlns:p14="http://schemas.microsoft.com/office/powerpoint/2010/main" val="4043856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kk-KZ" dirty="0"/>
              <a:t>Қазіргі таңда имиджмейкинг əдебиеті мен тəжірибесінде</a:t>
            </a:r>
            <a:endParaRPr lang="ru-RU" dirty="0"/>
          </a:p>
          <a:p>
            <a:r>
              <a:rPr lang="kk-KZ" dirty="0"/>
              <a:t>«имидж» терминінің түсіндірілуінің кең болатыны соншалықты, оның имиджелогия саласында мамандармен қолданылуының кейбір формалары бір-біріне қарама-қайшы болып келеді.</a:t>
            </a:r>
            <a:endParaRPr lang="ru-RU" dirty="0"/>
          </a:p>
          <a:p>
            <a:r>
              <a:rPr lang="kk-KZ" dirty="0"/>
              <a:t>«Имидж» сөзі ағылшынның «image» сөзінен шықса, ол өз кезе- гінде латынның «imago» сөзінен шыққан.</a:t>
            </a:r>
            <a:endParaRPr lang="ru-RU" dirty="0"/>
          </a:p>
          <a:p>
            <a:r>
              <a:rPr lang="kk-KZ" dirty="0"/>
              <a:t>Ағылшын тілінде «image» бір емес, минимум бес мағынаны иеленеді  («бейне»,  «ескерткіш  (идол)»,  «ұқсастық»,  «метафора»,</a:t>
            </a:r>
            <a:endParaRPr lang="ru-RU" dirty="0"/>
          </a:p>
          <a:p>
            <a:r>
              <a:rPr lang="kk-KZ" dirty="0"/>
              <a:t>«икона»);  соның  өзінде  ағылшын  тілінде  «image»  сөзі  «бейне»</a:t>
            </a:r>
            <a:endParaRPr lang="ru-RU" dirty="0"/>
          </a:p>
          <a:p>
            <a:r>
              <a:rPr lang="kk-KZ" dirty="0"/>
              <a:t>мəнінде жиі қолданылады.</a:t>
            </a:r>
            <a:endParaRPr lang="ru-RU" dirty="0"/>
          </a:p>
          <a:p>
            <a:endParaRPr lang="ru-RU" dirty="0"/>
          </a:p>
        </p:txBody>
      </p:sp>
    </p:spTree>
    <p:extLst>
      <p:ext uri="{BB962C8B-B14F-4D97-AF65-F5344CB8AC3E}">
        <p14:creationId xmlns:p14="http://schemas.microsoft.com/office/powerpoint/2010/main" val="3206610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kk-KZ" dirty="0"/>
              <a:t>Қазіргі таңда имиджмейкинг əдебиеті мен </a:t>
            </a:r>
            <a:r>
              <a:rPr lang="kk-KZ" dirty="0" smtClean="0"/>
              <a:t>тəжірибесінде</a:t>
            </a:r>
            <a:r>
              <a:rPr lang="en-US" dirty="0" smtClean="0"/>
              <a:t> </a:t>
            </a:r>
            <a:r>
              <a:rPr lang="kk-KZ" dirty="0" smtClean="0"/>
              <a:t>«имидж</a:t>
            </a:r>
            <a:r>
              <a:rPr lang="kk-KZ" dirty="0"/>
              <a:t>» терминінің түсіндірілуінің кең болатыны соншалықты, оның имиджелогия саласында мамандармен қолданылуының кейбір формалары бір-біріне қарама-қайшы болып келеді.</a:t>
            </a:r>
            <a:endParaRPr lang="ru-RU" dirty="0"/>
          </a:p>
          <a:p>
            <a:r>
              <a:rPr lang="kk-KZ" dirty="0"/>
              <a:t>«Имидж» сөзі ағылшынның «image» сөзінен шықса, ол өз кезе- гінде латынның «imago» сөзінен шыққан.</a:t>
            </a:r>
            <a:endParaRPr lang="ru-RU" dirty="0"/>
          </a:p>
          <a:p>
            <a:r>
              <a:rPr lang="kk-KZ" dirty="0"/>
              <a:t>Ағылшын тілінде «image» бір емес, минимум бес мағынаны иеленеді  («бейне»,  «ескерткіш  (идол)»,  «ұқсастық»,  «метафора</a:t>
            </a:r>
            <a:r>
              <a:rPr lang="kk-KZ" dirty="0" smtClean="0"/>
              <a:t>»,</a:t>
            </a:r>
            <a:r>
              <a:rPr lang="en-US" dirty="0" smtClean="0"/>
              <a:t> </a:t>
            </a:r>
            <a:r>
              <a:rPr lang="kk-KZ" dirty="0" smtClean="0"/>
              <a:t>«</a:t>
            </a:r>
            <a:r>
              <a:rPr lang="kk-KZ" dirty="0"/>
              <a:t>икона»);  соның  өзінде  ағылшын  тілінде  «image»  сөзі  «</a:t>
            </a:r>
            <a:r>
              <a:rPr lang="kk-KZ" dirty="0" smtClean="0"/>
              <a:t>бейне»</a:t>
            </a:r>
            <a:r>
              <a:rPr lang="en-US" dirty="0" smtClean="0"/>
              <a:t> </a:t>
            </a:r>
            <a:r>
              <a:rPr lang="kk-KZ" dirty="0" smtClean="0"/>
              <a:t>мəнінде </a:t>
            </a:r>
            <a:r>
              <a:rPr lang="kk-KZ" dirty="0"/>
              <a:t>жиі қолданылады.</a:t>
            </a:r>
            <a:endParaRPr lang="ru-RU" dirty="0"/>
          </a:p>
          <a:p>
            <a:endParaRPr lang="ru-RU" dirty="0"/>
          </a:p>
        </p:txBody>
      </p:sp>
    </p:spTree>
    <p:extLst>
      <p:ext uri="{BB962C8B-B14F-4D97-AF65-F5344CB8AC3E}">
        <p14:creationId xmlns:p14="http://schemas.microsoft.com/office/powerpoint/2010/main" val="18094747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20000"/>
          </a:bodyPr>
          <a:lstStyle/>
          <a:p>
            <a:r>
              <a:rPr lang="kk-KZ" dirty="0"/>
              <a:t>Имидж – əлеуметтік құрылым мен тұлға жайлы жанама немесе арнайы жасалынатын визуалды қабылдау. Бағалау емес, қабылдау ғана сана-сезім қызметінің рационалды дəлелі ретінде қарастыры- лады. Əдетте имидж біздің танымымызда түсінікке тəн </a:t>
            </a:r>
            <a:r>
              <a:rPr lang="kk-KZ" dirty="0" smtClean="0"/>
              <a:t>ақырғы</a:t>
            </a:r>
            <a:r>
              <a:rPr lang="en-US" dirty="0" smtClean="0"/>
              <a:t> </a:t>
            </a:r>
            <a:r>
              <a:rPr lang="kk-KZ" dirty="0"/>
              <a:t>операциямен аяқталады. Имидж, сонымен қатар, біздің психика- мыздың төменгі сатыларынан орын алады, яғни оның соқыр сезімі мен сананың қабаттарынан көрініс табады. Сол үшін ол адамдар- дың қабылдауы үшін ерекше қолжетімді жəне олардың саналарын- да мығым орналасады. Егер имиджді нақты психологиялық өнім ретінде қарастырмайтын болсақ, онда ол əлеуметтік бағдар, құндылықты стереотип, сəнді нышан ретінде анықталады. Оның адам психикасының барлық салаларында бір уақытта көрініс табуының мүмкіндігі ескерілген</a:t>
            </a:r>
            <a:r>
              <a:rPr lang="kk-KZ" dirty="0" smtClean="0"/>
              <a:t>.</a:t>
            </a:r>
            <a:r>
              <a:rPr lang="kk-KZ" dirty="0"/>
              <a:t> Имидж көбінесе екі қырынан қарастырылады: «келбет» </a:t>
            </a:r>
            <a:r>
              <a:rPr lang="kk-KZ" dirty="0" smtClean="0"/>
              <a:t>немесе</a:t>
            </a:r>
            <a:r>
              <a:rPr lang="en-US" dirty="0" smtClean="0"/>
              <a:t> </a:t>
            </a:r>
            <a:r>
              <a:rPr lang="kk-KZ" dirty="0" smtClean="0"/>
              <a:t>«жасанды </a:t>
            </a:r>
            <a:r>
              <a:rPr lang="kk-KZ" dirty="0"/>
              <a:t>бет», бейне немесе бетперде ретінде.</a:t>
            </a:r>
            <a:endParaRPr lang="ru-RU" dirty="0"/>
          </a:p>
          <a:p>
            <a:endParaRPr lang="ru-RU" dirty="0"/>
          </a:p>
        </p:txBody>
      </p:sp>
    </p:spTree>
    <p:extLst>
      <p:ext uri="{BB962C8B-B14F-4D97-AF65-F5344CB8AC3E}">
        <p14:creationId xmlns:p14="http://schemas.microsoft.com/office/powerpoint/2010/main" val="28180034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800" b="1" dirty="0">
                <a:latin typeface="+mn-lt"/>
              </a:rPr>
              <a:t>Имидж көбінесе екі қырынан қарастырылады: «келбет» немесе</a:t>
            </a:r>
            <a:r>
              <a:rPr lang="ru-RU" sz="2800" b="1" dirty="0">
                <a:latin typeface="+mn-lt"/>
              </a:rPr>
              <a:t/>
            </a:r>
            <a:br>
              <a:rPr lang="ru-RU" sz="2800" b="1" dirty="0">
                <a:latin typeface="+mn-lt"/>
              </a:rPr>
            </a:br>
            <a:r>
              <a:rPr lang="kk-KZ" sz="2800" b="1" dirty="0">
                <a:latin typeface="+mn-lt"/>
              </a:rPr>
              <a:t>«жасанды бет», бейне немесе бетперде ретінде.</a:t>
            </a:r>
            <a:r>
              <a:rPr lang="ru-RU" sz="2800" b="1" dirty="0">
                <a:latin typeface="+mn-lt"/>
              </a:rPr>
              <a:t/>
            </a:r>
            <a:br>
              <a:rPr lang="ru-RU" sz="2800" b="1" dirty="0">
                <a:latin typeface="+mn-lt"/>
              </a:rPr>
            </a:br>
            <a:endParaRPr lang="ru-RU" sz="2800" b="1" dirty="0">
              <a:latin typeface="+mn-lt"/>
            </a:endParaRPr>
          </a:p>
        </p:txBody>
      </p:sp>
      <p:sp>
        <p:nvSpPr>
          <p:cNvPr id="3" name="Объект 2"/>
          <p:cNvSpPr>
            <a:spLocks noGrp="1"/>
          </p:cNvSpPr>
          <p:nvPr>
            <p:ph idx="1"/>
          </p:nvPr>
        </p:nvSpPr>
        <p:spPr/>
        <p:txBody>
          <a:bodyPr>
            <a:normAutofit fontScale="92500"/>
          </a:bodyPr>
          <a:lstStyle/>
          <a:p>
            <a:r>
              <a:rPr lang="kk-KZ" i="1" dirty="0"/>
              <a:t>Бірінші </a:t>
            </a:r>
            <a:r>
              <a:rPr lang="kk-KZ" dirty="0"/>
              <a:t>жағдайда имиджді адамның ішкі дүниесінің сыртқы көрінісі ретінде түсіну белсенділіктің түрлі формаларындағы оның көптеген шекараларының күрделі жəне түрлі бағытта қызмет етуі- нен, сонымен қатар психиканың терең фило жəне онтогенетикалық қабаттарына иеленетін тұлғаның қызметі мен əрекетіне əсер етуден тұрады.</a:t>
            </a:r>
            <a:endParaRPr lang="ru-RU" dirty="0"/>
          </a:p>
          <a:p>
            <a:r>
              <a:rPr lang="kk-KZ" i="1" dirty="0"/>
              <a:t>Екінші </a:t>
            </a:r>
            <a:r>
              <a:rPr lang="kk-KZ" dirty="0"/>
              <a:t>жағдайда имидж астарында бір сəтті міндеттерді шешу үшін қолданылатын «бетперде» ретінде түсініледі.</a:t>
            </a:r>
            <a:endParaRPr lang="ru-RU" dirty="0"/>
          </a:p>
          <a:p>
            <a:r>
              <a:rPr lang="kk-KZ" dirty="0"/>
              <a:t>Осы саладағы төл мамандардың көбі «имидж» сөзін «бейне» деп тікелей аударады. «Имидж» терминінің мұндай түсіндірмесі орыс тіліндегі «бейне» сөзінің алты түрлі мəнге иеленбегені жағ- дайында қолайлы болар еді</a:t>
            </a:r>
            <a:r>
              <a:rPr lang="kk-KZ" dirty="0" smtClean="0"/>
              <a:t>.</a:t>
            </a:r>
            <a:endParaRPr lang="ru-RU" dirty="0"/>
          </a:p>
        </p:txBody>
      </p:sp>
    </p:spTree>
    <p:extLst>
      <p:ext uri="{BB962C8B-B14F-4D97-AF65-F5344CB8AC3E}">
        <p14:creationId xmlns:p14="http://schemas.microsoft.com/office/powerpoint/2010/main" val="1165810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lnSpcReduction="10000"/>
          </a:bodyPr>
          <a:lstStyle/>
          <a:p>
            <a:r>
              <a:rPr lang="kk-KZ" dirty="0"/>
              <a:t>Имидж – бұл бейне емес, осы бейне жайлы қалыптасқан көзқарас, бейнеге деген қатынас. Бұл жағдайда: объект имиджі – адамның осы объектінің бейнесі жайлы қалыптасқан көзқарасы (адам, зат, құбылыс).</a:t>
            </a:r>
            <a:endParaRPr lang="ru-RU" dirty="0"/>
          </a:p>
          <a:p>
            <a:r>
              <a:rPr lang="kk-KZ" dirty="0"/>
              <a:t>Адамның имиджі деп сол адамның өзінде емес, ал басқа адамда қалыптасқан бейнесін бағалау деп айтуға болады.</a:t>
            </a:r>
            <a:endParaRPr lang="ru-RU" dirty="0"/>
          </a:p>
          <a:p>
            <a:r>
              <a:rPr lang="kk-KZ" dirty="0"/>
              <a:t>Бұл жағдайда адам имиджін келесідей суреттеуге болады: Адамның имиджі – берілген прототиптің белгілі бір </a:t>
            </a:r>
            <a:r>
              <a:rPr lang="kk-KZ" dirty="0" smtClean="0"/>
              <a:t>сипаттамаларын </a:t>
            </a:r>
            <a:r>
              <a:rPr lang="kk-KZ" dirty="0"/>
              <a:t>қабылдау нəтижесінде адам психикасында қалыптасқан, прототиптің бағалау образының негізінде пайда болған, сол жайлы көзқарас.</a:t>
            </a:r>
            <a:endParaRPr lang="ru-RU" dirty="0"/>
          </a:p>
          <a:p>
            <a:endParaRPr lang="ru-RU" dirty="0"/>
          </a:p>
        </p:txBody>
      </p:sp>
    </p:spTree>
    <p:extLst>
      <p:ext uri="{BB962C8B-B14F-4D97-AF65-F5344CB8AC3E}">
        <p14:creationId xmlns:p14="http://schemas.microsoft.com/office/powerpoint/2010/main" val="32237093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Объект имиджі – осы объектінің белгілі бір сипаттамаларын қабылдау нəтижесінде психикада қалыптасқан образдың негізінде белгілі немесе белгісіз бір топ адамның психикасында пайда болған объект жайлы көзқарас.</a:t>
            </a:r>
            <a:endParaRPr lang="ru-RU" dirty="0"/>
          </a:p>
          <a:p>
            <a:r>
              <a:rPr lang="kk-KZ" dirty="0"/>
              <a:t>Соның өзінде, осы адам жайлы бір топта көзқарас қалыптасса, екінші топта ол жайлы ешқандай көзқарас пайда болмауы мүмкін, сол сияқты бір топ адамда осы объект жайлы бір көзқарас пайда болса, екінші топтағы адамда оған қарама-қарсы көзқарас пайда болуы мүмкін</a:t>
            </a:r>
            <a:r>
              <a:rPr lang="kk-KZ" dirty="0" smtClean="0"/>
              <a:t>.</a:t>
            </a:r>
            <a:endParaRPr lang="ru-RU" dirty="0"/>
          </a:p>
        </p:txBody>
      </p:sp>
    </p:spTree>
    <p:extLst>
      <p:ext uri="{BB962C8B-B14F-4D97-AF65-F5344CB8AC3E}">
        <p14:creationId xmlns:p14="http://schemas.microsoft.com/office/powerpoint/2010/main" val="34860018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Имидж – иллюзия, сананың иллюзиялық формасы деген көз- қарас қалыптасты. Егер «шынайылықтың бұрмаланған қабыл- дауын» иллюзия деп есептесек, онда психикада қалыптасқан кез келген образ осы анықтамаға сай келмейді. Имидж – образ негізінде қалыптасқан көзқарас, ал образ – əрдайым иллюзия болып табылмайды, яғни, имидждің мұндай анықтамасын орынсыз деп есептеу керек.</a:t>
            </a:r>
            <a:endParaRPr lang="ru-RU" dirty="0"/>
          </a:p>
          <a:p>
            <a:r>
              <a:rPr lang="kk-KZ" dirty="0"/>
              <a:t>Өкінішке орай, имидждің көпаспектілілігі мен күрделілігіне орай бұл феноменнің біртұтас жəне толық анықтамасы қалыптас- пады. Имидж саласындағы зерттеушілер ғылыми категория  ретінде имидждің орталықты ядросы жайлы өзара дауласып жа- тыр. «Имидж» түсінігінің анықтамасы олардың имидж құрылы- мында оған қандай орталықты категорияны бөлетініне қатысты ұсынылады.</a:t>
            </a:r>
            <a:endParaRPr lang="ru-RU" dirty="0"/>
          </a:p>
          <a:p>
            <a:endParaRPr lang="ru-RU" dirty="0"/>
          </a:p>
        </p:txBody>
      </p:sp>
    </p:spTree>
    <p:extLst>
      <p:ext uri="{BB962C8B-B14F-4D97-AF65-F5344CB8AC3E}">
        <p14:creationId xmlns:p14="http://schemas.microsoft.com/office/powerpoint/2010/main" val="17452748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3606" y="113208"/>
            <a:ext cx="9409045" cy="1143000"/>
          </a:xfrm>
        </p:spPr>
        <p:txBody>
          <a:bodyPr>
            <a:noAutofit/>
          </a:bodyPr>
          <a:lstStyle/>
          <a:p>
            <a:pPr lvl="1" algn="ctr"/>
            <a:r>
              <a:rPr lang="ru-RU" sz="3200" dirty="0">
                <a:latin typeface="Arial" panose="020B0604020202020204" pitchFamily="34" charset="0"/>
                <a:cs typeface="Arial" panose="020B0604020202020204" pitchFamily="34" charset="0"/>
              </a:rPr>
              <a:t/>
            </a:r>
            <a:br>
              <a:rPr lang="ru-RU" sz="3200" dirty="0">
                <a:latin typeface="Arial" panose="020B0604020202020204" pitchFamily="34" charset="0"/>
                <a:cs typeface="Arial" panose="020B0604020202020204" pitchFamily="34" charset="0"/>
              </a:rPr>
            </a:br>
            <a:r>
              <a:rPr lang="ru-RU" sz="3200" b="1" dirty="0" err="1">
                <a:latin typeface="Arial" pitchFamily="34" charset="0"/>
                <a:cs typeface="Arial" pitchFamily="34" charset="0"/>
              </a:rPr>
              <a:t>Имидждың</a:t>
            </a:r>
            <a:r>
              <a:rPr lang="ru-RU" sz="3200" b="1" dirty="0">
                <a:latin typeface="Arial" pitchFamily="34" charset="0"/>
                <a:cs typeface="Arial" pitchFamily="34" charset="0"/>
              </a:rPr>
              <a:t> </a:t>
            </a:r>
            <a:r>
              <a:rPr lang="ru-RU" sz="3200" b="1" dirty="0" err="1">
                <a:latin typeface="Arial" pitchFamily="34" charset="0"/>
                <a:cs typeface="Arial" pitchFamily="34" charset="0"/>
              </a:rPr>
              <a:t>ерекшеліктері</a:t>
            </a:r>
            <a:endParaRPr lang="" sz="3200" b="1" dirty="0">
              <a:latin typeface="Arial" pitchFamily="34" charset="0"/>
              <a:cs typeface="Arial" pitchFamily="34" charset="0"/>
            </a:endParaRPr>
          </a:p>
        </p:txBody>
      </p:sp>
      <p:sp>
        <p:nvSpPr>
          <p:cNvPr id="3" name="Объект 2"/>
          <p:cNvSpPr>
            <a:spLocks noGrp="1"/>
          </p:cNvSpPr>
          <p:nvPr>
            <p:ph idx="1"/>
          </p:nvPr>
        </p:nvSpPr>
        <p:spPr>
          <a:xfrm>
            <a:off x="2292882" y="1412777"/>
            <a:ext cx="9757111" cy="5093161"/>
          </a:xfrm>
        </p:spPr>
        <p:txBody>
          <a:bodyPr>
            <a:normAutofit/>
          </a:bodyPr>
          <a:lstStyle/>
          <a:p>
            <a:pPr>
              <a:buAutoNum type="arabicPeriod"/>
            </a:pPr>
            <a:r>
              <a:rPr lang="ru-RU" sz="2667" dirty="0" err="1">
                <a:latin typeface="Arial" pitchFamily="34" charset="0"/>
                <a:cs typeface="Arial" pitchFamily="34" charset="0"/>
              </a:rPr>
              <a:t>Ақпараттылық-объектіге</a:t>
            </a:r>
            <a:r>
              <a:rPr lang="ru-RU" sz="2667" dirty="0">
                <a:latin typeface="Arial" pitchFamily="34" charset="0"/>
                <a:cs typeface="Arial" pitchFamily="34" charset="0"/>
              </a:rPr>
              <a:t> </a:t>
            </a:r>
            <a:r>
              <a:rPr lang="ru-RU" sz="2667" dirty="0" err="1">
                <a:latin typeface="Arial" pitchFamily="34" charset="0"/>
                <a:cs typeface="Arial" pitchFamily="34" charset="0"/>
              </a:rPr>
              <a:t>тән</a:t>
            </a:r>
            <a:r>
              <a:rPr lang="ru-RU" sz="2667" dirty="0">
                <a:latin typeface="Arial" pitchFamily="34" charset="0"/>
                <a:cs typeface="Arial" pitchFamily="34" charset="0"/>
              </a:rPr>
              <a:t> </a:t>
            </a:r>
            <a:r>
              <a:rPr lang="ru-RU" sz="2667" dirty="0" err="1">
                <a:latin typeface="Arial" pitchFamily="34" charset="0"/>
                <a:cs typeface="Arial" pitchFamily="34" charset="0"/>
              </a:rPr>
              <a:t>белгілердің</a:t>
            </a:r>
            <a:r>
              <a:rPr lang="ru-RU" sz="2667" dirty="0">
                <a:latin typeface="Arial" pitchFamily="34" charset="0"/>
                <a:cs typeface="Arial" pitchFamily="34" charset="0"/>
              </a:rPr>
              <a:t> </a:t>
            </a:r>
            <a:r>
              <a:rPr lang="ru-RU" sz="2667" dirty="0" err="1">
                <a:latin typeface="Arial" pitchFamily="34" charset="0"/>
                <a:cs typeface="Arial" pitchFamily="34" charset="0"/>
              </a:rPr>
              <a:t>жиынтығы</a:t>
            </a:r>
            <a:r>
              <a:rPr lang="ru-RU" sz="2667" dirty="0">
                <a:latin typeface="Arial" pitchFamily="34" charset="0"/>
                <a:cs typeface="Arial" pitchFamily="34" charset="0"/>
              </a:rPr>
              <a:t> </a:t>
            </a:r>
            <a:r>
              <a:rPr lang="ru-RU" sz="2667" dirty="0" err="1">
                <a:latin typeface="Arial" pitchFamily="34" charset="0"/>
                <a:cs typeface="Arial" pitchFamily="34" charset="0"/>
              </a:rPr>
              <a:t>туралы</a:t>
            </a:r>
            <a:r>
              <a:rPr lang="ru-RU" sz="2667" dirty="0">
                <a:latin typeface="Arial" pitchFamily="34" charset="0"/>
                <a:cs typeface="Arial" pitchFamily="34" charset="0"/>
              </a:rPr>
              <a:t> </a:t>
            </a:r>
            <a:r>
              <a:rPr lang="ru-RU" sz="2667" dirty="0" err="1">
                <a:latin typeface="Arial" pitchFamily="34" charset="0"/>
                <a:cs typeface="Arial" pitchFamily="34" charset="0"/>
              </a:rPr>
              <a:t>хабарлайды</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Динамизм-</a:t>
            </a:r>
            <a:r>
              <a:rPr lang="ru-RU" sz="2667" dirty="0" err="1">
                <a:latin typeface="Arial" pitchFamily="34" charset="0"/>
                <a:cs typeface="Arial" pitchFamily="34" charset="0"/>
              </a:rPr>
              <a:t>Оның</a:t>
            </a:r>
            <a:r>
              <a:rPr lang="ru-RU" sz="2667" dirty="0">
                <a:latin typeface="Arial" pitchFamily="34" charset="0"/>
                <a:cs typeface="Arial" pitchFamily="34" charset="0"/>
              </a:rPr>
              <a:t> </a:t>
            </a:r>
            <a:r>
              <a:rPr lang="ru-RU" sz="2667" dirty="0" err="1">
                <a:latin typeface="Arial" pitchFamily="34" charset="0"/>
                <a:cs typeface="Arial" pitchFamily="34" charset="0"/>
              </a:rPr>
              <a:t>атрибуттары</a:t>
            </a:r>
            <a:r>
              <a:rPr lang="ru-RU" sz="2667" dirty="0">
                <a:latin typeface="Arial" pitchFamily="34" charset="0"/>
                <a:cs typeface="Arial" pitchFamily="34" charset="0"/>
              </a:rPr>
              <a:t> </a:t>
            </a:r>
            <a:r>
              <a:rPr lang="ru-RU" sz="2667" dirty="0" err="1">
                <a:latin typeface="Arial" pitchFamily="34" charset="0"/>
                <a:cs typeface="Arial" pitchFamily="34" charset="0"/>
              </a:rPr>
              <a:t>тасымалдаушының</a:t>
            </a:r>
            <a:r>
              <a:rPr lang="ru-RU" sz="2667" dirty="0">
                <a:latin typeface="Arial" pitchFamily="34" charset="0"/>
                <a:cs typeface="Arial" pitchFamily="34" charset="0"/>
              </a:rPr>
              <a:t> </a:t>
            </a:r>
            <a:r>
              <a:rPr lang="ru-RU" sz="2667" dirty="0" err="1">
                <a:latin typeface="Arial" pitchFamily="34" charset="0"/>
                <a:cs typeface="Arial" pitchFamily="34" charset="0"/>
              </a:rPr>
              <a:t>өзінде</a:t>
            </a:r>
            <a:r>
              <a:rPr lang="ru-RU" sz="2667" dirty="0">
                <a:latin typeface="Arial" pitchFamily="34" charset="0"/>
                <a:cs typeface="Arial" pitchFamily="34" charset="0"/>
              </a:rPr>
              <a:t> </a:t>
            </a:r>
            <a:r>
              <a:rPr lang="ru-RU" sz="2667" dirty="0" err="1">
                <a:latin typeface="Arial" pitchFamily="34" charset="0"/>
                <a:cs typeface="Arial" pitchFamily="34" charset="0"/>
              </a:rPr>
              <a:t>немесе</a:t>
            </a:r>
            <a:r>
              <a:rPr lang="ru-RU" sz="2667" dirty="0">
                <a:latin typeface="Arial" pitchFamily="34" charset="0"/>
                <a:cs typeface="Arial" pitchFamily="34" charset="0"/>
              </a:rPr>
              <a:t> </a:t>
            </a:r>
            <a:r>
              <a:rPr lang="ru-RU" sz="2667" dirty="0" err="1">
                <a:latin typeface="Arial" pitchFamily="34" charset="0"/>
                <a:cs typeface="Arial" pitchFamily="34" charset="0"/>
              </a:rPr>
              <a:t>топтық</a:t>
            </a:r>
            <a:r>
              <a:rPr lang="ru-RU" sz="2667" dirty="0">
                <a:latin typeface="Arial" pitchFamily="34" charset="0"/>
                <a:cs typeface="Arial" pitchFamily="34" charset="0"/>
              </a:rPr>
              <a:t> </a:t>
            </a:r>
            <a:r>
              <a:rPr lang="ru-RU" sz="2667" dirty="0" err="1">
                <a:latin typeface="Arial" pitchFamily="34" charset="0"/>
                <a:cs typeface="Arial" pitchFamily="34" charset="0"/>
              </a:rPr>
              <a:t>санадағы</a:t>
            </a:r>
            <a:r>
              <a:rPr lang="ru-RU" sz="2667" dirty="0">
                <a:latin typeface="Arial" pitchFamily="34" charset="0"/>
                <a:cs typeface="Arial" pitchFamily="34" charset="0"/>
              </a:rPr>
              <a:t> </a:t>
            </a:r>
            <a:r>
              <a:rPr lang="ru-RU" sz="2667" dirty="0" err="1">
                <a:latin typeface="Arial" pitchFamily="34" charset="0"/>
                <a:cs typeface="Arial" pitchFamily="34" charset="0"/>
              </a:rPr>
              <a:t>өзгерістерге</a:t>
            </a:r>
            <a:r>
              <a:rPr lang="ru-RU" sz="2667" dirty="0">
                <a:latin typeface="Arial" pitchFamily="34" charset="0"/>
                <a:cs typeface="Arial" pitchFamily="34" charset="0"/>
              </a:rPr>
              <a:t> </a:t>
            </a:r>
            <a:r>
              <a:rPr lang="ru-RU" sz="2667" dirty="0" err="1">
                <a:latin typeface="Arial" pitchFamily="34" charset="0"/>
                <a:cs typeface="Arial" pitchFamily="34" charset="0"/>
              </a:rPr>
              <a:t>сәйкес</a:t>
            </a:r>
            <a:r>
              <a:rPr lang="ru-RU" sz="2667" dirty="0">
                <a:latin typeface="Arial" pitchFamily="34" charset="0"/>
                <a:cs typeface="Arial" pitchFamily="34" charset="0"/>
              </a:rPr>
              <a:t> </a:t>
            </a:r>
            <a:r>
              <a:rPr lang="ru-RU" sz="2667" dirty="0" err="1">
                <a:latin typeface="Arial" pitchFamily="34" charset="0"/>
                <a:cs typeface="Arial" pitchFamily="34" charset="0"/>
              </a:rPr>
              <a:t>өзгертіледі</a:t>
            </a:r>
            <a:r>
              <a:rPr lang="ru-RU" sz="2667" dirty="0">
                <a:latin typeface="Arial" pitchFamily="34" charset="0"/>
                <a:cs typeface="Arial" pitchFamily="34" charset="0"/>
              </a:rPr>
              <a:t>, </a:t>
            </a:r>
            <a:r>
              <a:rPr lang="ru-RU" sz="2667" dirty="0" err="1">
                <a:latin typeface="Arial" pitchFamily="34" charset="0"/>
                <a:cs typeface="Arial" pitchFamily="34" charset="0"/>
              </a:rPr>
              <a:t>өзгертіледі</a:t>
            </a:r>
            <a:r>
              <a:rPr lang="ru-RU" sz="2667" dirty="0">
                <a:latin typeface="Arial" pitchFamily="34" charset="0"/>
                <a:cs typeface="Arial" pitchFamily="34" charset="0"/>
              </a:rPr>
              <a:t>.</a:t>
            </a:r>
          </a:p>
          <a:p>
            <a:pPr>
              <a:buAutoNum type="arabicPeriod"/>
            </a:pPr>
            <a:r>
              <a:rPr lang="ru-RU" sz="2667" dirty="0" err="1">
                <a:latin typeface="Arial" pitchFamily="34" charset="0"/>
                <a:cs typeface="Arial" pitchFamily="34" charset="0"/>
              </a:rPr>
              <a:t>Белсенділік-жеке</a:t>
            </a:r>
            <a:r>
              <a:rPr lang="ru-RU" sz="2667" dirty="0">
                <a:latin typeface="Arial" pitchFamily="34" charset="0"/>
                <a:cs typeface="Arial" pitchFamily="34" charset="0"/>
              </a:rPr>
              <a:t> </a:t>
            </a:r>
            <a:r>
              <a:rPr lang="ru-RU" sz="2667" dirty="0" err="1">
                <a:latin typeface="Arial" pitchFamily="34" charset="0"/>
                <a:cs typeface="Arial" pitchFamily="34" charset="0"/>
              </a:rPr>
              <a:t>адамдардың</a:t>
            </a:r>
            <a:r>
              <a:rPr lang="ru-RU" sz="2667" dirty="0">
                <a:latin typeface="Arial" pitchFamily="34" charset="0"/>
                <a:cs typeface="Arial" pitchFamily="34" charset="0"/>
              </a:rPr>
              <a:t> </a:t>
            </a:r>
            <a:r>
              <a:rPr lang="ru-RU" sz="2667" dirty="0" err="1">
                <a:latin typeface="Arial" pitchFamily="34" charset="0"/>
                <a:cs typeface="Arial" pitchFamily="34" charset="0"/>
              </a:rPr>
              <a:t>және</a:t>
            </a:r>
            <a:r>
              <a:rPr lang="ru-RU" sz="2667" dirty="0">
                <a:latin typeface="Arial" pitchFamily="34" charset="0"/>
                <a:cs typeface="Arial" pitchFamily="34" charset="0"/>
              </a:rPr>
              <a:t> </a:t>
            </a:r>
            <a:r>
              <a:rPr lang="ru-RU" sz="2667" dirty="0" err="1">
                <a:latin typeface="Arial" pitchFamily="34" charset="0"/>
                <a:cs typeface="Arial" pitchFamily="34" charset="0"/>
              </a:rPr>
              <a:t>халықтың</a:t>
            </a:r>
            <a:r>
              <a:rPr lang="ru-RU" sz="2667" dirty="0">
                <a:latin typeface="Arial" pitchFamily="34" charset="0"/>
                <a:cs typeface="Arial" pitchFamily="34" charset="0"/>
              </a:rPr>
              <a:t> </a:t>
            </a:r>
            <a:r>
              <a:rPr lang="ru-RU" sz="2667" dirty="0" err="1">
                <a:latin typeface="Arial" pitchFamily="34" charset="0"/>
                <a:cs typeface="Arial" pitchFamily="34" charset="0"/>
              </a:rPr>
              <a:t>барлық</a:t>
            </a:r>
            <a:r>
              <a:rPr lang="ru-RU" sz="2667" dirty="0">
                <a:latin typeface="Arial" pitchFamily="34" charset="0"/>
                <a:cs typeface="Arial" pitchFamily="34" charset="0"/>
              </a:rPr>
              <a:t> </a:t>
            </a:r>
            <a:r>
              <a:rPr lang="ru-RU" sz="2667" dirty="0" err="1">
                <a:latin typeface="Arial" pitchFamily="34" charset="0"/>
                <a:cs typeface="Arial" pitchFamily="34" charset="0"/>
              </a:rPr>
              <a:t>топтарының</a:t>
            </a:r>
            <a:r>
              <a:rPr lang="ru-RU" sz="2667" dirty="0">
                <a:latin typeface="Arial" pitchFamily="34" charset="0"/>
                <a:cs typeface="Arial" pitchFamily="34" charset="0"/>
              </a:rPr>
              <a:t> </a:t>
            </a:r>
            <a:r>
              <a:rPr lang="ru-RU" sz="2667" dirty="0" err="1">
                <a:latin typeface="Arial" pitchFamily="34" charset="0"/>
                <a:cs typeface="Arial" pitchFamily="34" charset="0"/>
              </a:rPr>
              <a:t>санасына</a:t>
            </a:r>
            <a:r>
              <a:rPr lang="ru-RU" sz="2667" dirty="0">
                <a:latin typeface="Arial" pitchFamily="34" charset="0"/>
                <a:cs typeface="Arial" pitchFamily="34" charset="0"/>
              </a:rPr>
              <a:t>, </a:t>
            </a:r>
            <a:r>
              <a:rPr lang="ru-RU" sz="2667" dirty="0" err="1">
                <a:latin typeface="Arial" pitchFamily="34" charset="0"/>
                <a:cs typeface="Arial" pitchFamily="34" charset="0"/>
              </a:rPr>
              <a:t>эмоцияларына</a:t>
            </a:r>
            <a:r>
              <a:rPr lang="ru-RU" sz="2667" dirty="0">
                <a:latin typeface="Arial" pitchFamily="34" charset="0"/>
                <a:cs typeface="Arial" pitchFamily="34" charset="0"/>
              </a:rPr>
              <a:t>, </a:t>
            </a:r>
            <a:r>
              <a:rPr lang="ru-RU" sz="2667" dirty="0" err="1">
                <a:latin typeface="Arial" pitchFamily="34" charset="0"/>
                <a:cs typeface="Arial" pitchFamily="34" charset="0"/>
              </a:rPr>
              <a:t>іс-әрекеттері</a:t>
            </a:r>
            <a:r>
              <a:rPr lang="ru-RU" sz="2667" dirty="0">
                <a:latin typeface="Arial" pitchFamily="34" charset="0"/>
                <a:cs typeface="Arial" pitchFamily="34" charset="0"/>
              </a:rPr>
              <a:t> мен </a:t>
            </a:r>
            <a:r>
              <a:rPr lang="ru-RU" sz="2667" dirty="0" err="1">
                <a:latin typeface="Arial" pitchFamily="34" charset="0"/>
                <a:cs typeface="Arial" pitchFamily="34" charset="0"/>
              </a:rPr>
              <a:t>іс-әрекеттеріне</a:t>
            </a:r>
            <a:r>
              <a:rPr lang="ru-RU" sz="2667" dirty="0">
                <a:latin typeface="Arial" pitchFamily="34" charset="0"/>
                <a:cs typeface="Arial" pitchFamily="34" charset="0"/>
              </a:rPr>
              <a:t> </a:t>
            </a:r>
            <a:r>
              <a:rPr lang="ru-RU" sz="2667" dirty="0" err="1">
                <a:latin typeface="Arial" pitchFamily="34" charset="0"/>
                <a:cs typeface="Arial" pitchFamily="34" charset="0"/>
              </a:rPr>
              <a:t>әсер</a:t>
            </a:r>
            <a:r>
              <a:rPr lang="ru-RU" sz="2667" dirty="0">
                <a:latin typeface="Arial" pitchFamily="34" charset="0"/>
                <a:cs typeface="Arial" pitchFamily="34" charset="0"/>
              </a:rPr>
              <a:t> </a:t>
            </a:r>
            <a:r>
              <a:rPr lang="ru-RU" sz="2667" dirty="0" err="1">
                <a:latin typeface="Arial" pitchFamily="34" charset="0"/>
                <a:cs typeface="Arial" pitchFamily="34" charset="0"/>
              </a:rPr>
              <a:t>етуге</a:t>
            </a:r>
            <a:r>
              <a:rPr lang="ru-RU" sz="2667" dirty="0">
                <a:latin typeface="Arial" pitchFamily="34" charset="0"/>
                <a:cs typeface="Arial" pitchFamily="34" charset="0"/>
              </a:rPr>
              <a:t> </a:t>
            </a:r>
            <a:r>
              <a:rPr lang="ru-RU" sz="2667" dirty="0" err="1">
                <a:latin typeface="Arial" pitchFamily="34" charset="0"/>
                <a:cs typeface="Arial" pitchFamily="34" charset="0"/>
              </a:rPr>
              <a:t>қабілетті</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Сан.</a:t>
            </a:r>
          </a:p>
          <a:p>
            <a:pPr>
              <a:buAutoNum type="arabicPeriod"/>
            </a:pPr>
            <a:r>
              <a:rPr lang="ru-RU" sz="2667" dirty="0" err="1">
                <a:latin typeface="Arial" pitchFamily="34" charset="0"/>
                <a:cs typeface="Arial" pitchFamily="34" charset="0"/>
              </a:rPr>
              <a:t>Имиджың</a:t>
            </a:r>
            <a:r>
              <a:rPr lang="ru-RU" sz="2667" dirty="0">
                <a:latin typeface="Arial" pitchFamily="34" charset="0"/>
                <a:cs typeface="Arial" pitchFamily="34" charset="0"/>
              </a:rPr>
              <a:t> </a:t>
            </a:r>
            <a:r>
              <a:rPr lang="ru-RU" sz="2667" dirty="0" err="1">
                <a:latin typeface="Arial" pitchFamily="34" charset="0"/>
                <a:cs typeface="Arial" pitchFamily="34" charset="0"/>
              </a:rPr>
              <a:t>жасанды</a:t>
            </a:r>
            <a:r>
              <a:rPr lang="ru-RU" sz="2667" dirty="0">
                <a:latin typeface="Arial" pitchFamily="34" charset="0"/>
                <a:cs typeface="Arial" pitchFamily="34" charset="0"/>
              </a:rPr>
              <a:t> </a:t>
            </a:r>
            <a:r>
              <a:rPr lang="ru-RU" sz="2667" dirty="0" err="1">
                <a:latin typeface="Arial" pitchFamily="34" charset="0"/>
                <a:cs typeface="Arial" pitchFamily="34" charset="0"/>
              </a:rPr>
              <a:t>сипаты</a:t>
            </a:r>
            <a:r>
              <a:rPr lang="ru-RU" sz="2667" dirty="0">
                <a:latin typeface="Arial" pitchFamily="34" charset="0"/>
                <a:cs typeface="Arial" pitchFamily="34" charset="0"/>
              </a:rPr>
              <a:t>.</a:t>
            </a:r>
          </a:p>
          <a:p>
            <a:pPr>
              <a:buAutoNum type="arabicPeriod"/>
            </a:pPr>
            <a:r>
              <a:rPr lang="ru-RU" sz="2667" dirty="0">
                <a:latin typeface="Arial" pitchFamily="34" charset="0"/>
                <a:cs typeface="Arial" pitchFamily="34" charset="0"/>
              </a:rPr>
              <a:t>Имидж-</a:t>
            </a:r>
            <a:r>
              <a:rPr lang="ru-RU" sz="2667" dirty="0" err="1">
                <a:latin typeface="Arial" pitchFamily="34" charset="0"/>
                <a:cs typeface="Arial" pitchFamily="34" charset="0"/>
              </a:rPr>
              <a:t>нәзік</a:t>
            </a:r>
            <a:r>
              <a:rPr lang="ru-RU" sz="2667" dirty="0">
                <a:latin typeface="Arial" pitchFamily="34" charset="0"/>
                <a:cs typeface="Arial" pitchFamily="34" charset="0"/>
              </a:rPr>
              <a:t> </a:t>
            </a:r>
            <a:r>
              <a:rPr lang="ru-RU" sz="2667" dirty="0" err="1">
                <a:latin typeface="Arial" pitchFamily="34" charset="0"/>
                <a:cs typeface="Arial" pitchFamily="34" charset="0"/>
              </a:rPr>
              <a:t>құбылыс</a:t>
            </a:r>
            <a:endParaRPr lang="en-US" sz="2667" dirty="0">
              <a:latin typeface="Arial" pitchFamily="34" charset="0"/>
              <a:cs typeface="Arial" pitchFamily="34" charset="0"/>
            </a:endParaRPr>
          </a:p>
          <a:p>
            <a:pPr marL="0" indent="0">
              <a:buNone/>
            </a:pPr>
            <a:endParaRPr lang="en-US" sz="2667"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143226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7480" y="365125"/>
            <a:ext cx="8656320" cy="1325563"/>
          </a:xfrm>
        </p:spPr>
        <p:txBody>
          <a:bodyPr>
            <a:normAutofit/>
          </a:bodyPr>
          <a:lstStyle/>
          <a:p>
            <a:r>
              <a:rPr lang="ru-RU" sz="3200" b="1" dirty="0" err="1">
                <a:latin typeface="Arial" panose="020B0604020202020204" pitchFamily="34" charset="0"/>
                <a:cs typeface="Arial" panose="020B0604020202020204" pitchFamily="34" charset="0"/>
              </a:rPr>
              <a:t>Дәріс</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жоспары</a:t>
            </a:r>
            <a:r>
              <a:rPr lang="" sz="3200" b="1" dirty="0">
                <a:latin typeface="Arial" pitchFamily="34" charset="0"/>
                <a:cs typeface="Arial" pitchFamily="34" charset="0"/>
              </a:rPr>
              <a:t>:</a:t>
            </a:r>
            <a:endParaRPr lang="ru-RU" sz="3200" b="1" dirty="0">
              <a:latin typeface="Arial" pitchFamily="34" charset="0"/>
              <a:cs typeface="Arial" pitchFamily="34" charset="0"/>
            </a:endParaRPr>
          </a:p>
        </p:txBody>
      </p:sp>
      <p:sp>
        <p:nvSpPr>
          <p:cNvPr id="3" name="Объект 2"/>
          <p:cNvSpPr>
            <a:spLocks noGrp="1"/>
          </p:cNvSpPr>
          <p:nvPr>
            <p:ph idx="1"/>
          </p:nvPr>
        </p:nvSpPr>
        <p:spPr>
          <a:xfrm>
            <a:off x="2831637" y="1600201"/>
            <a:ext cx="8750763" cy="4525963"/>
          </a:xfrm>
        </p:spPr>
        <p:txBody>
          <a:bodyPr>
            <a:normAutofit/>
          </a:bodyPr>
          <a:lstStyle/>
          <a:p>
            <a:pPr>
              <a:buFontTx/>
              <a:buChar char="-"/>
            </a:pPr>
            <a:r>
              <a:rPr lang="ru-RU" sz="3200" dirty="0">
                <a:latin typeface="Arial" panose="020B0604020202020204" pitchFamily="34" charset="0"/>
                <a:cs typeface="Arial" panose="020B0604020202020204" pitchFamily="34" charset="0"/>
              </a:rPr>
              <a:t>«Имидж» </a:t>
            </a:r>
            <a:r>
              <a:rPr lang="ru-RU" sz="3200" dirty="0" err="1">
                <a:latin typeface="Arial" panose="020B0604020202020204" pitchFamily="34" charset="0"/>
                <a:cs typeface="Arial" panose="020B0604020202020204" pitchFamily="34" charset="0"/>
              </a:rPr>
              <a:t>ұғым</a:t>
            </a:r>
            <a:r>
              <a:rPr lang="ru-RU" sz="3200" dirty="0" err="1">
                <a:latin typeface="Arial" panose="020B0604020202020204" pitchFamily="34" charset="0"/>
                <a:cs typeface="Arial" panose="020B0604020202020204" pitchFamily="34" charset="0"/>
              </a:rPr>
              <a:t>ы</a:t>
            </a:r>
            <a:r>
              <a:rPr lang="ru-RU" sz="3200" dirty="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ru-RU" sz="3200" dirty="0" err="1">
                <a:latin typeface="Arial" pitchFamily="34" charset="0"/>
                <a:cs typeface="Arial" pitchFamily="34" charset="0"/>
              </a:rPr>
              <a:t>Имиджды</a:t>
            </a:r>
            <a:r>
              <a:rPr lang="ru-RU" sz="3200" kern="0" dirty="0" err="1">
                <a:solidFill>
                  <a:sysClr val="windowText" lastClr="000000"/>
                </a:solidFill>
                <a:latin typeface="Arial" pitchFamily="34" charset="0"/>
                <a:cs typeface="Arial" pitchFamily="34" charset="0"/>
              </a:rPr>
              <a:t>ң</a:t>
            </a:r>
            <a:r>
              <a:rPr lang="ru-RU" sz="3200" kern="0" dirty="0">
                <a:solidFill>
                  <a:sysClr val="windowText" lastClr="000000"/>
                </a:solidFill>
                <a:latin typeface="Arial" pitchFamily="34" charset="0"/>
                <a:cs typeface="Arial" pitchFamily="34" charset="0"/>
              </a:rPr>
              <a:t> </a:t>
            </a:r>
            <a:r>
              <a:rPr lang="ru-RU" sz="3200" kern="0" dirty="0" err="1" smtClean="0">
                <a:solidFill>
                  <a:sysClr val="windowText" lastClr="000000"/>
                </a:solidFill>
                <a:latin typeface="Arial" pitchFamily="34" charset="0"/>
                <a:cs typeface="Arial" pitchFamily="34" charset="0"/>
              </a:rPr>
              <a:t>зерттелуі</a:t>
            </a:r>
            <a:r>
              <a:rPr lang="ru-RU" sz="3200" dirty="0" smtClean="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a:buFontTx/>
              <a:buChar char="-"/>
            </a:pPr>
            <a:r>
              <a:rPr lang="kk-KZ" sz="3200" dirty="0">
                <a:latin typeface="Arial" panose="020B0604020202020204" pitchFamily="34" charset="0"/>
                <a:cs typeface="Arial" panose="020B0604020202020204" pitchFamily="34" charset="0"/>
              </a:rPr>
              <a:t>Имидж сипаттамалары</a:t>
            </a:r>
            <a:endParaRPr 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0232552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Бұл кезеңдегі зерттеу объектілері ретінде келесі жағдайлар қарастырылады</a:t>
            </a:r>
            <a:r>
              <a:rPr lang="kk-KZ" b="1" dirty="0" smtClean="0"/>
              <a:t>:</a:t>
            </a:r>
            <a:endParaRPr lang="ru-RU" b="1" dirty="0"/>
          </a:p>
        </p:txBody>
      </p:sp>
      <p:sp>
        <p:nvSpPr>
          <p:cNvPr id="3" name="Объект 2"/>
          <p:cNvSpPr>
            <a:spLocks noGrp="1"/>
          </p:cNvSpPr>
          <p:nvPr>
            <p:ph idx="1"/>
          </p:nvPr>
        </p:nvSpPr>
        <p:spPr/>
        <p:txBody>
          <a:bodyPr/>
          <a:lstStyle/>
          <a:p>
            <a:pPr lvl="1"/>
            <a:r>
              <a:rPr lang="kk-KZ" dirty="0"/>
              <a:t>тұлға имиджі;</a:t>
            </a:r>
            <a:endParaRPr lang="ru-RU" dirty="0"/>
          </a:p>
          <a:p>
            <a:pPr lvl="1"/>
            <a:r>
              <a:rPr lang="kk-KZ" dirty="0"/>
              <a:t>саяси лидер имиджі;</a:t>
            </a:r>
            <a:endParaRPr lang="ru-RU" dirty="0"/>
          </a:p>
          <a:p>
            <a:pPr lvl="1"/>
            <a:r>
              <a:rPr lang="kk-KZ" dirty="0"/>
              <a:t>лидер тұлғасының имиджі;</a:t>
            </a:r>
            <a:endParaRPr lang="ru-RU" dirty="0"/>
          </a:p>
          <a:p>
            <a:pPr lvl="1"/>
            <a:r>
              <a:rPr lang="kk-KZ" dirty="0"/>
              <a:t>зат имиджі</a:t>
            </a:r>
            <a:r>
              <a:rPr lang="kk-KZ" dirty="0" smtClean="0"/>
              <a:t>;</a:t>
            </a:r>
            <a:endParaRPr lang="en-US" dirty="0" smtClean="0"/>
          </a:p>
          <a:p>
            <a:pPr lvl="1"/>
            <a:r>
              <a:rPr lang="kk-KZ" dirty="0"/>
              <a:t>шынайы объектінің имиджі;</a:t>
            </a:r>
            <a:endParaRPr lang="ru-RU" dirty="0"/>
          </a:p>
          <a:p>
            <a:pPr lvl="1"/>
            <a:r>
              <a:rPr lang="kk-KZ" dirty="0"/>
              <a:t>символикалық объектінің имиджі;</a:t>
            </a:r>
            <a:endParaRPr lang="ru-RU" dirty="0"/>
          </a:p>
          <a:p>
            <a:pPr lvl="1"/>
            <a:r>
              <a:rPr lang="kk-KZ" dirty="0"/>
              <a:t>саяси партияның имиджі;</a:t>
            </a:r>
            <a:endParaRPr lang="ru-RU" dirty="0"/>
          </a:p>
          <a:p>
            <a:pPr lvl="1"/>
            <a:r>
              <a:rPr lang="kk-KZ" dirty="0"/>
              <a:t>жарнамалық объектінің имиджі;</a:t>
            </a:r>
            <a:endParaRPr lang="ru-RU" dirty="0"/>
          </a:p>
          <a:p>
            <a:pPr lvl="1"/>
            <a:r>
              <a:rPr lang="kk-KZ" dirty="0"/>
              <a:t>ұйым имиджі;</a:t>
            </a:r>
            <a:endParaRPr lang="ru-RU" dirty="0"/>
          </a:p>
          <a:p>
            <a:pPr lvl="1"/>
            <a:r>
              <a:rPr lang="kk-KZ" dirty="0"/>
              <a:t>саяси-экономикалық-əлеуметтік территориалды объектінің имиджі (үлкен тұрғылықты қаланың, аймақтың, мемлекеттің) жəне т.б.</a:t>
            </a:r>
            <a:endParaRPr lang="ru-RU" dirty="0"/>
          </a:p>
          <a:p>
            <a:pPr lvl="1"/>
            <a:endParaRPr lang="ru-RU" dirty="0"/>
          </a:p>
        </p:txBody>
      </p:sp>
    </p:spTree>
    <p:extLst>
      <p:ext uri="{BB962C8B-B14F-4D97-AF65-F5344CB8AC3E}">
        <p14:creationId xmlns:p14="http://schemas.microsoft.com/office/powerpoint/2010/main" val="2953068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Имидж сипаттамаларының бірқатарын атауға болады</a:t>
            </a:r>
            <a:r>
              <a:rPr lang="kk-KZ" b="1" dirty="0" smtClean="0"/>
              <a:t>:</a:t>
            </a:r>
            <a:endParaRPr lang="ru-RU" b="1" dirty="0"/>
          </a:p>
        </p:txBody>
      </p:sp>
      <p:sp>
        <p:nvSpPr>
          <p:cNvPr id="3" name="Объект 2"/>
          <p:cNvSpPr>
            <a:spLocks noGrp="1"/>
          </p:cNvSpPr>
          <p:nvPr>
            <p:ph idx="1"/>
          </p:nvPr>
        </p:nvSpPr>
        <p:spPr/>
        <p:txBody>
          <a:bodyPr>
            <a:normAutofit fontScale="92500" lnSpcReduction="20000"/>
          </a:bodyPr>
          <a:lstStyle/>
          <a:p>
            <a:pPr lvl="0"/>
            <a:r>
              <a:rPr lang="kk-KZ" dirty="0"/>
              <a:t>имидж оқшауланған түрінде кездеспейді, ол бастапқыдан өзінің функцияларын, əсіресе психологиялық қорғау функциясын орындауға мүмкіндік беретін имидждердің өзіндік «жинағына» енгізіледі. Имидждердің саны жас мөлшеріне (имидждердің шек- тен шыққан үлкен саны əлеуметтенудің жас мөлшеріне қарап өлшенеді), адам жынысына (ер адамдарға қарағанда əйелдерден имидж көбірек кездеседі) байланысты болып, тек имидждермен қанағаттандырылатын өзіндік тұлғалық қасиеттерді жүзеге асыру- да қажеттіліктердің қуаттылығы жəне дүниетанымымен байла- нысты қанықтанудың табалдырықты шамасына иеленеді;</a:t>
            </a:r>
            <a:endParaRPr lang="ru-RU" dirty="0"/>
          </a:p>
          <a:p>
            <a:pPr lvl="0"/>
            <a:r>
              <a:rPr lang="kk-KZ" dirty="0"/>
              <a:t>шынайы имидждердің классификациясы мен олардың ірік- телуі келесі критерийлер бойынша жүреді: өзін-өзі сезіну; имиджді қолайлы деп мойындайтын сəйкес топтық бағалаулар; субъективті немесе топтық мақсатқа қол жеткізу дəлелі (мысалы, рəсімдерді орындау</a:t>
            </a:r>
            <a:r>
              <a:rPr lang="kk-KZ" dirty="0" smtClean="0"/>
              <a:t>);</a:t>
            </a:r>
            <a:endParaRPr lang="ru-RU" dirty="0"/>
          </a:p>
        </p:txBody>
      </p:sp>
    </p:spTree>
    <p:extLst>
      <p:ext uri="{BB962C8B-B14F-4D97-AF65-F5344CB8AC3E}">
        <p14:creationId xmlns:p14="http://schemas.microsoft.com/office/powerpoint/2010/main" val="5301757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Имидж сипаттамаларының бірқатарын атауға болады:</a:t>
            </a:r>
            <a:endParaRPr lang="ru-RU" dirty="0"/>
          </a:p>
        </p:txBody>
      </p:sp>
      <p:sp>
        <p:nvSpPr>
          <p:cNvPr id="3" name="Объект 2"/>
          <p:cNvSpPr>
            <a:spLocks noGrp="1"/>
          </p:cNvSpPr>
          <p:nvPr>
            <p:ph idx="1"/>
          </p:nvPr>
        </p:nvSpPr>
        <p:spPr>
          <a:xfrm>
            <a:off x="838200" y="1825625"/>
            <a:ext cx="10515600" cy="4794116"/>
          </a:xfrm>
        </p:spPr>
        <p:txBody>
          <a:bodyPr>
            <a:normAutofit fontScale="92500" lnSpcReduction="20000"/>
          </a:bodyPr>
          <a:lstStyle/>
          <a:p>
            <a:pPr lvl="0"/>
            <a:r>
              <a:rPr lang="kk-KZ" dirty="0"/>
              <a:t>имидж өзінің тиімділігін бақылау жəне əрдайым түзетілу шараларымен қолдау тауып отырмаса, «ескіру» инерциясына, белсенділігінің төмендеу қасиетіне тап болады (имидж тозуының феномені);</a:t>
            </a:r>
            <a:endParaRPr lang="ru-RU" dirty="0"/>
          </a:p>
          <a:p>
            <a:pPr lvl="0"/>
            <a:r>
              <a:rPr lang="kk-KZ" dirty="0"/>
              <a:t>имидждердің топтар өміріндегі метажүйесі теңқұқылы жəне қатыстылы тұрғыдан автономды болып, тұлғааралық қарым- қатынас, топтық нормалар мен рəсімдер тұрмысының жағынан көрініс тауып отырады;</a:t>
            </a:r>
            <a:endParaRPr lang="ru-RU" dirty="0"/>
          </a:p>
          <a:p>
            <a:pPr lvl="0"/>
            <a:r>
              <a:rPr lang="kk-KZ" dirty="0"/>
              <a:t>имидждің қалыптасуы қарым-қатынасқа деген бейсаналы даярлық жағдайында ғана мүмкін бола алады. Мұндай даярлықтың пісіп-жетілгенін көрсететін жеке үрдістер ретінде келесілер қарас- тырылады: ішкі сананың менталды бағдарлары, үрейліктің деңгейі, күрделі заңдар бойынша өзгеріп отыратын жалғыздықтың ірге- тасты экзистенциалды қорқынышы; сананың миметикалық баста- маларының дамуы</a:t>
            </a:r>
            <a:r>
              <a:rPr lang="kk-KZ" dirty="0" smtClean="0"/>
              <a:t>;</a:t>
            </a:r>
            <a:endParaRPr lang="ru-RU" dirty="0"/>
          </a:p>
        </p:txBody>
      </p:sp>
    </p:spTree>
    <p:extLst>
      <p:ext uri="{BB962C8B-B14F-4D97-AF65-F5344CB8AC3E}">
        <p14:creationId xmlns:p14="http://schemas.microsoft.com/office/powerpoint/2010/main" val="560576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t>Имидж сипаттамаларының бірқатарын атауға болады:</a:t>
            </a:r>
            <a:endParaRPr lang="ru-RU" dirty="0"/>
          </a:p>
        </p:txBody>
      </p:sp>
      <p:sp>
        <p:nvSpPr>
          <p:cNvPr id="3" name="Объект 2"/>
          <p:cNvSpPr>
            <a:spLocks noGrp="1"/>
          </p:cNvSpPr>
          <p:nvPr>
            <p:ph idx="1"/>
          </p:nvPr>
        </p:nvSpPr>
        <p:spPr/>
        <p:txBody>
          <a:bodyPr>
            <a:normAutofit fontScale="92500" lnSpcReduction="10000"/>
          </a:bodyPr>
          <a:lstStyle/>
          <a:p>
            <a:pPr lvl="0"/>
            <a:r>
              <a:rPr lang="kk-KZ" dirty="0"/>
              <a:t>имидждің қалыптасуының тікелей алғышарты ретінде тек қарапайым индивидуалды əлеуметтік тəжірибе емес, сонымен қатар психиканың əрекетке, үлгілерді көшірмелеуге, стереотиптік таңдаулардың сəтсіз болуы жағдайында шығармашылыққа, түсі- ністікке, құштарлыққа өтуіне тумасынан бағдарлануы қарастыры- лады. Имиджде сонымен, онтогенез бен филогенездің желілері қиылысады;</a:t>
            </a:r>
            <a:endParaRPr lang="ru-RU" dirty="0"/>
          </a:p>
          <a:p>
            <a:pPr lvl="0"/>
            <a:r>
              <a:rPr lang="kk-KZ" dirty="0"/>
              <a:t>имиджді қалыптастыра бастаудың нақты психикалық меха- низмдері ретінде еркіндік пен қабылдаудан еріктілікке өту қарас- тырылады. Имидждердің қажеттілігі мен тұрақтылығы стерео- типтік таңдаулардың ықтималды жаңылыстылығы мен айқын- сыздығы көптеген жағдайларда топтағы сəтті таңдауларын көшірмелеу механизмдері ретінде имидждің, топтық қарым-қа- тынастың келешекте түзетілуін есепке алып негізделуінен көрі- ніс табады.</a:t>
            </a:r>
            <a:endParaRPr lang="ru-RU" dirty="0"/>
          </a:p>
          <a:p>
            <a:endParaRPr lang="ru-RU" dirty="0"/>
          </a:p>
        </p:txBody>
      </p:sp>
    </p:spTree>
    <p:extLst>
      <p:ext uri="{BB962C8B-B14F-4D97-AF65-F5344CB8AC3E}">
        <p14:creationId xmlns:p14="http://schemas.microsoft.com/office/powerpoint/2010/main" val="851132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8450032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err="1" smtClean="0"/>
              <a:t>Бүгінгі</a:t>
            </a:r>
            <a:r>
              <a:rPr lang="en-US" dirty="0" smtClean="0"/>
              <a:t> </a:t>
            </a:r>
            <a:r>
              <a:rPr lang="ru-RU" dirty="0" err="1" smtClean="0"/>
              <a:t>таңда</a:t>
            </a:r>
            <a:r>
              <a:rPr lang="ru-RU" dirty="0" smtClean="0"/>
              <a:t> </a:t>
            </a:r>
            <a:r>
              <a:rPr lang="ru-RU" dirty="0"/>
              <a:t>«имидж» </a:t>
            </a:r>
            <a:r>
              <a:rPr lang="ru-RU" dirty="0" err="1" smtClean="0"/>
              <a:t>термині</a:t>
            </a:r>
            <a:r>
              <a:rPr lang="en-US" dirty="0" smtClean="0"/>
              <a:t> </a:t>
            </a:r>
            <a:r>
              <a:rPr lang="ru-RU" dirty="0" err="1" smtClean="0"/>
              <a:t>саяси</a:t>
            </a:r>
            <a:r>
              <a:rPr lang="ru-RU" dirty="0"/>
              <a:t>, </a:t>
            </a:r>
            <a:r>
              <a:rPr lang="en-US" dirty="0"/>
              <a:t>ə</a:t>
            </a:r>
            <a:r>
              <a:rPr lang="ru-RU" dirty="0" err="1"/>
              <a:t>леуметтік</a:t>
            </a:r>
            <a:r>
              <a:rPr lang="ru-RU" dirty="0"/>
              <a:t>, </a:t>
            </a:r>
            <a:r>
              <a:rPr lang="ru-RU" dirty="0" err="1" smtClean="0"/>
              <a:t>психологиялық</a:t>
            </a:r>
            <a:r>
              <a:rPr lang="en-US" dirty="0" smtClean="0"/>
              <a:t> </a:t>
            </a:r>
            <a:r>
              <a:rPr lang="ru-RU" dirty="0" err="1" smtClean="0"/>
              <a:t>тіл</a:t>
            </a:r>
            <a:r>
              <a:rPr lang="en-US" dirty="0" smtClean="0"/>
              <a:t> </a:t>
            </a:r>
            <a:r>
              <a:rPr lang="ru-RU" dirty="0" err="1" smtClean="0"/>
              <a:t>аясында</a:t>
            </a:r>
            <a:r>
              <a:rPr lang="en-US" dirty="0" smtClean="0"/>
              <a:t> </a:t>
            </a:r>
            <a:r>
              <a:rPr lang="ru-RU" dirty="0" err="1" smtClean="0"/>
              <a:t>мықты</a:t>
            </a:r>
            <a:r>
              <a:rPr lang="en-US" dirty="0" smtClean="0"/>
              <a:t> </a:t>
            </a:r>
            <a:r>
              <a:rPr lang="ru-RU" dirty="0" err="1" smtClean="0"/>
              <a:t>орнығып</a:t>
            </a:r>
            <a:r>
              <a:rPr lang="ru-RU" dirty="0"/>
              <a:t>, </a:t>
            </a:r>
            <a:r>
              <a:rPr lang="ru-RU" dirty="0" err="1" smtClean="0"/>
              <a:t>өзінің</a:t>
            </a:r>
            <a:r>
              <a:rPr lang="en-US" dirty="0" smtClean="0"/>
              <a:t> </a:t>
            </a:r>
            <a:r>
              <a:rPr lang="ru-RU" dirty="0" err="1" smtClean="0"/>
              <a:t>тарихы</a:t>
            </a:r>
            <a:r>
              <a:rPr lang="en-US" dirty="0" smtClean="0"/>
              <a:t> </a:t>
            </a:r>
            <a:r>
              <a:rPr lang="ru-RU" dirty="0" err="1" smtClean="0"/>
              <a:t>ниеленіп</a:t>
            </a:r>
            <a:r>
              <a:rPr lang="en-US" dirty="0" smtClean="0"/>
              <a:t> </a:t>
            </a:r>
            <a:r>
              <a:rPr lang="ru-RU" dirty="0" err="1" smtClean="0"/>
              <a:t>отыр</a:t>
            </a:r>
            <a:r>
              <a:rPr lang="ru-RU" dirty="0"/>
              <a:t>. </a:t>
            </a:r>
            <a:r>
              <a:rPr lang="ru-RU" dirty="0" err="1" smtClean="0"/>
              <a:t>Таяу</a:t>
            </a:r>
            <a:r>
              <a:rPr lang="en-US" dirty="0" smtClean="0"/>
              <a:t> </a:t>
            </a:r>
            <a:r>
              <a:rPr lang="ru-RU" dirty="0" err="1" smtClean="0"/>
              <a:t>уақытта</a:t>
            </a:r>
            <a:r>
              <a:rPr lang="en-US" dirty="0" smtClean="0"/>
              <a:t> </a:t>
            </a:r>
            <a:r>
              <a:rPr lang="ru-RU" dirty="0" err="1" smtClean="0"/>
              <a:t>пайда</a:t>
            </a:r>
            <a:r>
              <a:rPr lang="en-US" dirty="0" smtClean="0"/>
              <a:t> </a:t>
            </a:r>
            <a:r>
              <a:rPr lang="ru-RU" dirty="0" err="1" smtClean="0"/>
              <a:t>болған</a:t>
            </a:r>
            <a:r>
              <a:rPr lang="en-US" dirty="0" smtClean="0"/>
              <a:t> </a:t>
            </a:r>
            <a:r>
              <a:rPr lang="ru-RU" dirty="0" err="1" smtClean="0"/>
              <a:t>түсінікке</a:t>
            </a:r>
            <a:r>
              <a:rPr lang="en-US" dirty="0" smtClean="0"/>
              <a:t> </a:t>
            </a:r>
            <a:r>
              <a:rPr lang="ru-RU" dirty="0" err="1" smtClean="0"/>
              <a:t>қарағанда</a:t>
            </a:r>
            <a:r>
              <a:rPr lang="ru-RU" dirty="0"/>
              <a:t>, </a:t>
            </a:r>
            <a:r>
              <a:rPr lang="ru-RU" dirty="0" smtClean="0"/>
              <a:t>имидж</a:t>
            </a:r>
            <a:r>
              <a:rPr lang="en-US" dirty="0" smtClean="0"/>
              <a:t> </a:t>
            </a:r>
            <a:r>
              <a:rPr lang="ru-RU" dirty="0" err="1" smtClean="0"/>
              <a:t>қоғамдық</a:t>
            </a:r>
            <a:r>
              <a:rPr lang="en-US" dirty="0" smtClean="0"/>
              <a:t> </a:t>
            </a:r>
            <a:r>
              <a:rPr lang="ru-RU" dirty="0" err="1" smtClean="0"/>
              <a:t>өмірдің</a:t>
            </a:r>
            <a:r>
              <a:rPr lang="en-US" dirty="0" smtClean="0"/>
              <a:t> </a:t>
            </a:r>
            <a:r>
              <a:rPr lang="ru-RU" dirty="0" err="1" smtClean="0"/>
              <a:t>құбылысы</a:t>
            </a:r>
            <a:r>
              <a:rPr lang="en-US" dirty="0" smtClean="0"/>
              <a:t> </a:t>
            </a:r>
            <a:r>
              <a:rPr lang="ru-RU" dirty="0" err="1" smtClean="0"/>
              <a:t>ретінде</a:t>
            </a:r>
            <a:r>
              <a:rPr lang="en-US" dirty="0" smtClean="0"/>
              <a:t> </a:t>
            </a:r>
            <a:r>
              <a:rPr lang="ru-RU" dirty="0" err="1" smtClean="0"/>
              <a:t>адамзат</a:t>
            </a:r>
            <a:r>
              <a:rPr lang="en-US" dirty="0" smtClean="0"/>
              <a:t> </a:t>
            </a:r>
            <a:r>
              <a:rPr lang="ru-RU" dirty="0" err="1" smtClean="0"/>
              <a:t>өмірінің</a:t>
            </a:r>
            <a:r>
              <a:rPr lang="en-US" dirty="0" smtClean="0"/>
              <a:t> </a:t>
            </a:r>
            <a:r>
              <a:rPr lang="ru-RU" dirty="0" err="1" smtClean="0"/>
              <a:t>барлық</a:t>
            </a:r>
            <a:r>
              <a:rPr lang="en-US" dirty="0" smtClean="0"/>
              <a:t> </a:t>
            </a:r>
            <a:r>
              <a:rPr lang="ru-RU" dirty="0" err="1" smtClean="0"/>
              <a:t>кезеңдерінде</a:t>
            </a:r>
            <a:r>
              <a:rPr lang="en-US" dirty="0" smtClean="0"/>
              <a:t> </a:t>
            </a:r>
            <a:r>
              <a:rPr lang="ru-RU" dirty="0" err="1" smtClean="0"/>
              <a:t>көрініс</a:t>
            </a:r>
            <a:r>
              <a:rPr lang="en-US" dirty="0" smtClean="0"/>
              <a:t> </a:t>
            </a:r>
            <a:r>
              <a:rPr lang="ru-RU" dirty="0" err="1" smtClean="0"/>
              <a:t>тапты</a:t>
            </a:r>
            <a:r>
              <a:rPr lang="ru-RU" dirty="0"/>
              <a:t>. </a:t>
            </a:r>
            <a:endParaRPr lang="en-US" dirty="0" smtClean="0"/>
          </a:p>
          <a:p>
            <a:r>
              <a:rPr lang="ru-RU" dirty="0" err="1" smtClean="0"/>
              <a:t>Келісті</a:t>
            </a:r>
            <a:r>
              <a:rPr lang="en-US" dirty="0" smtClean="0"/>
              <a:t> </a:t>
            </a:r>
            <a:r>
              <a:rPr lang="ru-RU" dirty="0" err="1" smtClean="0"/>
              <a:t>имиджді</a:t>
            </a:r>
            <a:r>
              <a:rPr lang="en-US" dirty="0" smtClean="0"/>
              <a:t> ə</a:t>
            </a:r>
            <a:r>
              <a:rPr lang="ru-RU" dirty="0" err="1" smtClean="0"/>
              <a:t>рдайым</a:t>
            </a:r>
            <a:r>
              <a:rPr lang="en-US" dirty="0" smtClean="0"/>
              <a:t> </a:t>
            </a:r>
            <a:r>
              <a:rPr lang="ru-RU" dirty="0" err="1" smtClean="0"/>
              <a:t>қолдап-баптап</a:t>
            </a:r>
            <a:r>
              <a:rPr lang="en-US" dirty="0" smtClean="0"/>
              <a:t> </a:t>
            </a:r>
            <a:r>
              <a:rPr lang="ru-RU" dirty="0" err="1" smtClean="0"/>
              <a:t>отыру</a:t>
            </a:r>
            <a:r>
              <a:rPr lang="en-US" dirty="0" smtClean="0"/>
              <a:t> </a:t>
            </a:r>
            <a:r>
              <a:rPr lang="ru-RU" dirty="0" err="1" smtClean="0"/>
              <a:t>қасиеті</a:t>
            </a:r>
            <a:r>
              <a:rPr lang="en-US" dirty="0" smtClean="0"/>
              <a:t> </a:t>
            </a:r>
            <a:r>
              <a:rPr lang="ru-RU" dirty="0" err="1" smtClean="0"/>
              <a:t>адамзат</a:t>
            </a:r>
            <a:r>
              <a:rPr lang="en-US" dirty="0" smtClean="0"/>
              <a:t> </a:t>
            </a:r>
            <a:r>
              <a:rPr lang="ru-RU" dirty="0" err="1" smtClean="0"/>
              <a:t>баласы</a:t>
            </a:r>
            <a:r>
              <a:rPr lang="en-US" dirty="0" smtClean="0"/>
              <a:t> </a:t>
            </a:r>
            <a:r>
              <a:rPr lang="ru-RU" dirty="0" err="1" smtClean="0"/>
              <a:t>өмірінің</a:t>
            </a:r>
            <a:r>
              <a:rPr lang="en-US" dirty="0" smtClean="0"/>
              <a:t> </a:t>
            </a:r>
            <a:r>
              <a:rPr lang="ru-RU" dirty="0" err="1" smtClean="0"/>
              <a:t>түрлі</a:t>
            </a:r>
            <a:r>
              <a:rPr lang="en-US" dirty="0" smtClean="0"/>
              <a:t> </a:t>
            </a:r>
            <a:r>
              <a:rPr lang="ru-RU" dirty="0" err="1" smtClean="0"/>
              <a:t>кезеңдерінде</a:t>
            </a:r>
            <a:r>
              <a:rPr lang="en-US" dirty="0" smtClean="0"/>
              <a:t> </a:t>
            </a:r>
            <a:r>
              <a:rPr lang="ru-RU" dirty="0" err="1" smtClean="0"/>
              <a:t>кездесетінін</a:t>
            </a:r>
            <a:r>
              <a:rPr lang="en-US" dirty="0" smtClean="0"/>
              <a:t> </a:t>
            </a:r>
            <a:r>
              <a:rPr lang="ru-RU" dirty="0" err="1" smtClean="0"/>
              <a:t>жанамалы</a:t>
            </a:r>
            <a:r>
              <a:rPr lang="en-US" dirty="0" smtClean="0"/>
              <a:t> </a:t>
            </a:r>
            <a:r>
              <a:rPr lang="ru-RU" dirty="0" err="1" smtClean="0"/>
              <a:t>тұрғы</a:t>
            </a:r>
            <a:r>
              <a:rPr lang="ru-RU" dirty="0" smtClean="0"/>
              <a:t>-дан</a:t>
            </a:r>
            <a:r>
              <a:rPr lang="en-US" dirty="0" smtClean="0"/>
              <a:t> </a:t>
            </a:r>
            <a:r>
              <a:rPr lang="ru-RU" dirty="0" err="1" smtClean="0"/>
              <a:t>тарихи</a:t>
            </a:r>
            <a:r>
              <a:rPr lang="en-US" dirty="0" smtClean="0"/>
              <a:t> </a:t>
            </a:r>
            <a:r>
              <a:rPr lang="ru-RU" dirty="0" err="1" smtClean="0"/>
              <a:t>тұлғалардың</a:t>
            </a:r>
            <a:r>
              <a:rPr lang="en-US" dirty="0" smtClean="0"/>
              <a:t> </a:t>
            </a:r>
            <a:r>
              <a:rPr lang="ru-RU" dirty="0" err="1" smtClean="0"/>
              <a:t>атаулары</a:t>
            </a:r>
            <a:r>
              <a:rPr lang="en-US" dirty="0" smtClean="0"/>
              <a:t> </a:t>
            </a:r>
            <a:r>
              <a:rPr lang="ru-RU" dirty="0" smtClean="0"/>
              <a:t>д</a:t>
            </a:r>
            <a:r>
              <a:rPr lang="en-US" dirty="0"/>
              <a:t>ə</a:t>
            </a:r>
            <a:r>
              <a:rPr lang="ru-RU" dirty="0" err="1" smtClean="0"/>
              <a:t>лелдей</a:t>
            </a:r>
            <a:r>
              <a:rPr lang="en-US" dirty="0" smtClean="0"/>
              <a:t> </a:t>
            </a:r>
            <a:r>
              <a:rPr lang="ru-RU" dirty="0" err="1" smtClean="0"/>
              <a:t>алады</a:t>
            </a:r>
            <a:r>
              <a:rPr lang="ru-RU" dirty="0"/>
              <a:t>: Ричард: </a:t>
            </a:r>
            <a:r>
              <a:rPr lang="ru-RU" dirty="0" err="1" smtClean="0"/>
              <a:t>Арыстанды</a:t>
            </a:r>
            <a:r>
              <a:rPr lang="en-US" dirty="0" smtClean="0"/>
              <a:t> </a:t>
            </a:r>
            <a:r>
              <a:rPr lang="ru-RU" dirty="0" err="1" smtClean="0"/>
              <a:t>жүрек</a:t>
            </a:r>
            <a:r>
              <a:rPr lang="ru-RU" dirty="0"/>
              <a:t>, </a:t>
            </a:r>
            <a:r>
              <a:rPr lang="ru-RU" dirty="0" smtClean="0"/>
              <a:t>Дана</a:t>
            </a:r>
            <a:r>
              <a:rPr lang="en-US" dirty="0" smtClean="0"/>
              <a:t> </a:t>
            </a:r>
            <a:r>
              <a:rPr lang="ru-RU" dirty="0" smtClean="0"/>
              <a:t>Ярослав</a:t>
            </a:r>
            <a:r>
              <a:rPr lang="ru-RU" dirty="0"/>
              <a:t>, </a:t>
            </a:r>
            <a:r>
              <a:rPr lang="ru-RU" dirty="0" smtClean="0"/>
              <a:t>Иван</a:t>
            </a:r>
            <a:r>
              <a:rPr lang="en-US" dirty="0" smtClean="0"/>
              <a:t> </a:t>
            </a:r>
            <a:r>
              <a:rPr lang="ru-RU" dirty="0" smtClean="0"/>
              <a:t>Грозный</a:t>
            </a:r>
            <a:r>
              <a:rPr lang="ru-RU" dirty="0"/>
              <a:t>, Филипп </a:t>
            </a:r>
            <a:r>
              <a:rPr lang="en-US" dirty="0"/>
              <a:t>IV: </a:t>
            </a:r>
            <a:r>
              <a:rPr lang="ru-RU" dirty="0" err="1"/>
              <a:t>Сымбатты</a:t>
            </a:r>
            <a:r>
              <a:rPr lang="ru-RU" dirty="0"/>
              <a:t>. </a:t>
            </a:r>
          </a:p>
        </p:txBody>
      </p:sp>
    </p:spTree>
    <p:extLst>
      <p:ext uri="{BB962C8B-B14F-4D97-AF65-F5344CB8AC3E}">
        <p14:creationId xmlns:p14="http://schemas.microsoft.com/office/powerpoint/2010/main" val="3617104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5573" y="260648"/>
            <a:ext cx="9601067" cy="1143000"/>
          </a:xfrm>
        </p:spPr>
        <p:txBody>
          <a:bodyPr>
            <a:noAutofit/>
          </a:bodyPr>
          <a:lstStyle/>
          <a:p>
            <a:r>
              <a:rPr lang="ru-RU" sz="2667" b="1" dirty="0" err="1">
                <a:latin typeface="Arial" panose="020B0604020202020204" pitchFamily="34" charset="0"/>
                <a:cs typeface="Arial" panose="020B0604020202020204" pitchFamily="34" charset="0"/>
              </a:rPr>
              <a:t>Шетелдік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және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ресейлік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сарапшылар</a:t>
            </a:r>
            <a:r>
              <a:rPr lang="ru-RU" sz="2667" b="1" dirty="0">
                <a:latin typeface="Arial" panose="020B0604020202020204" pitchFamily="34" charset="0"/>
                <a:cs typeface="Arial" panose="020B0604020202020204" pitchFamily="34" charset="0"/>
              </a:rPr>
              <a:t> "имидж" </a:t>
            </a:r>
            <a:r>
              <a:rPr lang="ru-RU" sz="2667" b="1" dirty="0" err="1">
                <a:latin typeface="Arial" panose="020B0604020202020204" pitchFamily="34" charset="0"/>
                <a:cs typeface="Arial" panose="020B0604020202020204" pitchFamily="34" charset="0"/>
              </a:rPr>
              <a:t>сөзіне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көптеген</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түрлі</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ұғымдар</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береді</a:t>
            </a:r>
            <a:r>
              <a:rPr lang="ru-RU" sz="2667" b="1" dirty="0">
                <a:latin typeface="Arial" panose="020B0604020202020204" pitchFamily="34" charset="0"/>
                <a:cs typeface="Arial" panose="020B0604020202020204" pitchFamily="34" charset="0"/>
              </a:rPr>
              <a:t>»:</a:t>
            </a:r>
          </a:p>
        </p:txBody>
      </p:sp>
      <p:sp>
        <p:nvSpPr>
          <p:cNvPr id="3" name="Объект 2"/>
          <p:cNvSpPr>
            <a:spLocks noGrp="1"/>
          </p:cNvSpPr>
          <p:nvPr>
            <p:ph idx="1"/>
          </p:nvPr>
        </p:nvSpPr>
        <p:spPr>
          <a:xfrm>
            <a:off x="1103446" y="1988840"/>
            <a:ext cx="10588757" cy="4525963"/>
          </a:xfrm>
        </p:spPr>
        <p:txBody>
          <a:bodyPr>
            <a:noAutofit/>
          </a:bodyPr>
          <a:lstStyle/>
          <a:p>
            <a:pPr>
              <a:buFontTx/>
              <a:buChar char="-"/>
            </a:pPr>
            <a:r>
              <a:rPr lang="ru-RU" sz="3467" dirty="0" err="1">
                <a:latin typeface="Arial" panose="020B0604020202020204" pitchFamily="34" charset="0"/>
                <a:cs typeface="Arial" panose="020B0604020202020204" pitchFamily="34" charset="0"/>
              </a:rPr>
              <a:t>нақты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текстурасын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стилистикалық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дайындау</a:t>
            </a:r>
            <a:r>
              <a:rPr lang="ru-RU" sz="3467" dirty="0">
                <a:latin typeface="Arial" panose="020B0604020202020204" pitchFamily="34" charset="0"/>
                <a:cs typeface="Arial" panose="020B0604020202020204" pitchFamily="34" charset="0"/>
              </a:rPr>
              <a:t>;</a:t>
            </a:r>
          </a:p>
          <a:p>
            <a:pPr>
              <a:buFontTx/>
              <a:buChar char="-"/>
            </a:pPr>
            <a:r>
              <a:rPr lang="ru-RU" sz="3467" dirty="0" err="1">
                <a:latin typeface="Arial" panose="020B0604020202020204" pitchFamily="34" charset="0"/>
                <a:cs typeface="Arial" panose="020B0604020202020204" pitchFamily="34" charset="0"/>
              </a:rPr>
              <a:t>бұқаралық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санада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қалыптасқан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біреудің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тұрақты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бейнесін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эмоционалды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бояу</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және</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адамдардың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мінез-құлқына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әсер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ету</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жолдары</a:t>
            </a:r>
            <a:r>
              <a:rPr lang="ru-RU" sz="3467" dirty="0">
                <a:latin typeface="Arial" panose="020B0604020202020204" pitchFamily="34" charset="0"/>
                <a:cs typeface="Arial" panose="020B0604020202020204" pitchFamily="34" charset="0"/>
              </a:rPr>
              <a:t>;</a:t>
            </a:r>
          </a:p>
          <a:p>
            <a:pPr>
              <a:buFontTx/>
              <a:buChar char="-"/>
            </a:pPr>
            <a:r>
              <a:rPr lang="ru-RU" sz="3467" dirty="0" err="1">
                <a:latin typeface="Arial" panose="020B0604020202020204" pitchFamily="34" charset="0"/>
                <a:cs typeface="Arial" panose="020B0604020202020204" pitchFamily="34" charset="0"/>
              </a:rPr>
              <a:t>бұқаралық</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санаға</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енгізілетін</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белгілі</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бір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адамның</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қасиеттері</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туралы</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идеялар</a:t>
            </a:r>
            <a:r>
              <a:rPr lang="ru-RU" sz="3467" dirty="0">
                <a:latin typeface="Arial" panose="020B0604020202020204" pitchFamily="34" charset="0"/>
                <a:cs typeface="Arial" panose="020B0604020202020204" pitchFamily="34" charset="0"/>
              </a:rPr>
              <a:t> </a:t>
            </a:r>
            <a:r>
              <a:rPr lang="ru-RU" sz="3467" dirty="0" err="1">
                <a:latin typeface="Arial" panose="020B0604020202020204" pitchFamily="34" charset="0"/>
                <a:cs typeface="Arial" panose="020B0604020202020204" pitchFamily="34" charset="0"/>
              </a:rPr>
              <a:t>жиынтығы</a:t>
            </a:r>
            <a:r>
              <a:rPr lang="ru-RU" sz="3467" dirty="0">
                <a:latin typeface="Arial" panose="020B0604020202020204" pitchFamily="34" charset="0"/>
                <a:cs typeface="Arial" panose="020B0604020202020204" pitchFamily="34" charset="0"/>
              </a:rPr>
              <a:t>;</a:t>
            </a:r>
            <a:endParaRPr lang="ru-RU" sz="3467"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63729"/>
            <a:ext cx="1619476" cy="1465263"/>
          </a:xfrm>
          <a:prstGeom prst="rect">
            <a:avLst/>
          </a:prstGeom>
        </p:spPr>
      </p:pic>
    </p:spTree>
    <p:extLst>
      <p:ext uri="{BB962C8B-B14F-4D97-AF65-F5344CB8AC3E}">
        <p14:creationId xmlns:p14="http://schemas.microsoft.com/office/powerpoint/2010/main" val="4226745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164638"/>
            <a:ext cx="8750763" cy="1359297"/>
          </a:xfrm>
        </p:spPr>
        <p:txBody>
          <a:bodyPr>
            <a:noAutofit/>
          </a:bodyPr>
          <a:lstStyle/>
          <a:p>
            <a:pPr>
              <a:buFontTx/>
              <a:buChar char="-"/>
            </a:pPr>
            <a:r>
              <a:rPr lang="ru-RU" sz="1333" b="1" dirty="0">
                <a:latin typeface="Arial" panose="020B0604020202020204" pitchFamily="34" charset="0"/>
                <a:cs typeface="Arial" panose="020B0604020202020204" pitchFamily="34" charset="0"/>
              </a:rPr>
              <a:t/>
            </a:r>
            <a:br>
              <a:rPr lang="ru-RU" sz="1333" b="1" dirty="0">
                <a:latin typeface="Arial" panose="020B0604020202020204" pitchFamily="34" charset="0"/>
                <a:cs typeface="Arial" panose="020B0604020202020204" pitchFamily="34" charset="0"/>
              </a:rPr>
            </a:br>
            <a:r>
              <a:rPr lang="ru-RU" sz="2667" b="1" dirty="0" err="1">
                <a:latin typeface="Arial" panose="020B0604020202020204" pitchFamily="34" charset="0"/>
                <a:cs typeface="Arial" panose="020B0604020202020204" pitchFamily="34" charset="0"/>
              </a:rPr>
              <a:t>Шетелдік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және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ресейлік</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сарапшылар</a:t>
            </a:r>
            <a:r>
              <a:rPr lang="ru-RU" sz="2667" b="1" dirty="0">
                <a:latin typeface="Arial" panose="020B0604020202020204" pitchFamily="34" charset="0"/>
                <a:cs typeface="Arial" panose="020B0604020202020204" pitchFamily="34" charset="0"/>
              </a:rPr>
              <a:t> "имидж" </a:t>
            </a:r>
            <a:r>
              <a:rPr lang="ru-RU" sz="2667" b="1" dirty="0" err="1">
                <a:latin typeface="Arial" panose="020B0604020202020204" pitchFamily="34" charset="0"/>
                <a:cs typeface="Arial" panose="020B0604020202020204" pitchFamily="34" charset="0"/>
              </a:rPr>
              <a:t>сөзіне</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көптеген</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түрлі</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ұғымдар</a:t>
            </a:r>
            <a:r>
              <a:rPr lang="ru-RU" sz="2667" b="1" dirty="0">
                <a:latin typeface="Arial" panose="020B0604020202020204" pitchFamily="34" charset="0"/>
                <a:cs typeface="Arial" panose="020B0604020202020204" pitchFamily="34" charset="0"/>
              </a:rPr>
              <a:t> </a:t>
            </a:r>
            <a:r>
              <a:rPr lang="ru-RU" sz="2667" b="1" dirty="0" err="1">
                <a:latin typeface="Arial" panose="020B0604020202020204" pitchFamily="34" charset="0"/>
                <a:cs typeface="Arial" panose="020B0604020202020204" pitchFamily="34" charset="0"/>
              </a:rPr>
              <a:t>береді</a:t>
            </a:r>
            <a:r>
              <a:rPr lang="ru-RU" sz="2667" b="1" dirty="0">
                <a:latin typeface="Arial" panose="020B0604020202020204" pitchFamily="34" charset="0"/>
                <a:cs typeface="Arial" panose="020B0604020202020204" pitchFamily="34" charset="0"/>
              </a:rPr>
              <a:t>»:</a:t>
            </a:r>
          </a:p>
        </p:txBody>
      </p:sp>
      <p:sp>
        <p:nvSpPr>
          <p:cNvPr id="3" name="Объект 2"/>
          <p:cNvSpPr>
            <a:spLocks noGrp="1"/>
          </p:cNvSpPr>
          <p:nvPr>
            <p:ph idx="1"/>
          </p:nvPr>
        </p:nvSpPr>
        <p:spPr>
          <a:xfrm>
            <a:off x="2355334" y="1700808"/>
            <a:ext cx="9597316" cy="4525963"/>
          </a:xfrm>
        </p:spPr>
        <p:txBody>
          <a:bodyPr>
            <a:noAutofit/>
          </a:bodyPr>
          <a:lstStyle/>
          <a:p>
            <a:pPr>
              <a:buFontTx/>
              <a:buChar char="-"/>
            </a:pPr>
            <a:r>
              <a:rPr lang="ru-RU" sz="3200" dirty="0" err="1">
                <a:latin typeface="Arial" panose="020B0604020202020204" pitchFamily="34" charset="0"/>
                <a:cs typeface="Arial" panose="020B0604020202020204" pitchFamily="34" charset="0"/>
              </a:rPr>
              <a:t>нақты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идеалды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ерекшеліктерді</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қоғамға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тән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қасиеттердің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проекциясын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қамтитын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тасымалдаушының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жеке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тұлғасынан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дерексіз</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түрде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иеліктен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шығарылған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сурет</a:t>
            </a:r>
            <a:r>
              <a:rPr lang="ru-RU" sz="3200" dirty="0">
                <a:latin typeface="Arial" panose="020B0604020202020204" pitchFamily="34" charset="0"/>
                <a:cs typeface="Arial" panose="020B0604020202020204" pitchFamily="34" charset="0"/>
              </a:rPr>
              <a:t>;</a:t>
            </a:r>
          </a:p>
          <a:p>
            <a:pPr>
              <a:buFontTx/>
              <a:buChar char="-"/>
            </a:pPr>
            <a:r>
              <a:rPr lang="ru-RU" sz="3200" dirty="0" err="1">
                <a:latin typeface="Arial" panose="020B0604020202020204" pitchFamily="34" charset="0"/>
                <a:cs typeface="Arial" panose="020B0604020202020204" pitchFamily="34" charset="0"/>
              </a:rPr>
              <a:t>адамдардың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мінез-құлқын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бағдарламалайтын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әлеуметтік-психологиялық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көзқарас</a:t>
            </a:r>
            <a:r>
              <a:rPr lang="ru-RU" sz="3200" dirty="0">
                <a:latin typeface="Arial" panose="020B0604020202020204" pitchFamily="34" charset="0"/>
                <a:cs typeface="Arial" panose="020B0604020202020204" pitchFamily="34" charset="0"/>
              </a:rPr>
              <a:t>;</a:t>
            </a:r>
          </a:p>
          <a:p>
            <a:pPr>
              <a:buFontTx/>
              <a:buChar char="-"/>
            </a:pPr>
            <a:r>
              <a:rPr lang="ru-RU" sz="3200" dirty="0" err="1">
                <a:latin typeface="Arial" panose="020B0604020202020204" pitchFamily="34" charset="0"/>
                <a:cs typeface="Arial" panose="020B0604020202020204" pitchFamily="34" charset="0"/>
              </a:rPr>
              <a:t>жеке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тұлғаның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жарнамалық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бейнесі</a:t>
            </a:r>
            <a:r>
              <a:rPr lang="ru-RU" sz="3200" dirty="0">
                <a:latin typeface="Arial" panose="020B0604020202020204" pitchFamily="34" charset="0"/>
                <a:cs typeface="Arial" panose="020B0604020202020204" pitchFamily="34" charset="0"/>
              </a:rPr>
              <a:t>;</a:t>
            </a:r>
          </a:p>
          <a:p>
            <a:pPr>
              <a:buFontTx/>
              <a:buChar char="-"/>
            </a:pPr>
            <a:r>
              <a:rPr lang="ru-RU" sz="3200" dirty="0">
                <a:latin typeface="Arial" panose="020B0604020202020204" pitchFamily="34" charset="0"/>
                <a:cs typeface="Arial" panose="020B0604020202020204" pitchFamily="34" charset="0"/>
              </a:rPr>
              <a:t>"</a:t>
            </a:r>
            <a:r>
              <a:rPr lang="ru-RU" sz="3200" dirty="0">
                <a:latin typeface="Arial" panose="020B0604020202020204" pitchFamily="34" charset="0"/>
                <a:cs typeface="Arial" panose="020B0604020202020204" pitchFamily="34" charset="0"/>
              </a:rPr>
              <a:t>персонализация" </a:t>
            </a:r>
            <a:r>
              <a:rPr lang="ru-RU" sz="3200" dirty="0" err="1">
                <a:latin typeface="Arial" panose="020B0604020202020204" pitchFamily="34" charset="0"/>
                <a:cs typeface="Arial" panose="020B0604020202020204" pitchFamily="34" charset="0"/>
              </a:rPr>
              <a:t>ұғымының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синонимі</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т. б.</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343839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kk-KZ" dirty="0"/>
              <a:t>Фараонның мерекелік киімінде əрбір бөлшек, нышан, түс  құдай билігі идеясын құруға бағытталған. Мұндағы əрбір зат ұсақ- түйекке дейін ойластырылған. Фараон кейпіне қарайтындардың əрбіреуі өздерінің алдындағы тірі құдай Осирис ұлы тұрғанына күмəнданбау керек. Тəждік салтанаттар мен күрделі патшалық этикет сипаттамаларын сақтап қалған «Пирамидалар мəтіні» жəне</a:t>
            </a:r>
            <a:endParaRPr lang="ru-RU" dirty="0"/>
          </a:p>
          <a:p>
            <a:r>
              <a:rPr lang="kk-KZ" dirty="0"/>
              <a:t>«Саркофаг мəтіні» билеуші имиджінің маңыздылығы нақтылы тұрғыдан саналанып, имиджді құру үрдісі мақсатты үрдіс екеніне күмəн келтірмейді.</a:t>
            </a:r>
            <a:endParaRPr lang="ru-RU" dirty="0"/>
          </a:p>
        </p:txBody>
      </p:sp>
    </p:spTree>
    <p:extLst>
      <p:ext uri="{BB962C8B-B14F-4D97-AF65-F5344CB8AC3E}">
        <p14:creationId xmlns:p14="http://schemas.microsoft.com/office/powerpoint/2010/main" val="2294795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kk-KZ" dirty="0"/>
              <a:t>Ежелгі Қытайда Конфуций трактаттарында билеушінің имиджі жайлы түсініктерді аңғаруға болады. Мейірімді күйеудің бейнесі келесідегідей суреттеледі: «еңбегінде ысырапқор емес, еңбекке мəжбүрлеген жағдайда ашу, ызалық тудырмайды: қалауларында дүниеқор емес, ұлылығында тəкаппар емес; құрметке иеболған, қатал емес».</a:t>
            </a:r>
            <a:endParaRPr lang="ru-RU" dirty="0"/>
          </a:p>
          <a:p>
            <a:r>
              <a:rPr lang="kk-KZ" dirty="0"/>
              <a:t>Ежелгі заманның ұлы ойшылдары – Сократ, Платон, Аристо- тель тұлғаның гармониялық тұрғыдан дамуының жетілген теория- сын құрып, адам бойындағы əлеуметтік пен табиғилықтың </a:t>
            </a:r>
            <a:r>
              <a:rPr lang="kk-KZ" dirty="0" smtClean="0"/>
              <a:t>ара-қатынасы</a:t>
            </a:r>
            <a:r>
              <a:rPr lang="kk-KZ" dirty="0"/>
              <a:t>, жан мен тəннің байланысы туралы, тəрбиенің қай түрі адамды жетілдіре алады деген сұрақтарды көтерген еді. Антикалық философтардың еңбектері имидж құбылысын талдауда дүниета- нымдық əдістемелік тəсілдерді белгілеп өткен болатын.</a:t>
            </a:r>
            <a:endParaRPr lang="ru-RU" dirty="0"/>
          </a:p>
          <a:p>
            <a:endParaRPr lang="ru-RU" dirty="0"/>
          </a:p>
        </p:txBody>
      </p:sp>
    </p:spTree>
    <p:extLst>
      <p:ext uri="{BB962C8B-B14F-4D97-AF65-F5344CB8AC3E}">
        <p14:creationId xmlns:p14="http://schemas.microsoft.com/office/powerpoint/2010/main" val="2228408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kk-KZ" dirty="0"/>
              <a:t>Орта ғасырлықты имидж теориясын дамытып, байытқан кезең деп атау қиынға соғады. Дегенмен мұндай түсінігіміз алданышты.</a:t>
            </a:r>
            <a:endParaRPr lang="ru-RU" dirty="0"/>
          </a:p>
          <a:p>
            <a:r>
              <a:rPr lang="kk-KZ" dirty="0"/>
              <a:t>«Бейне» мен «баламалық» сияқты түсініктер ортағасырлық үшін маңызды түсініктер екенін еске түсірсек болды. Бұл уақыт кезеңнің нышанына айналған бейнелердің біразын қалыптастырған еді: крест жорығына қатысушы сері, цехтық қолөнерші, саудагер, бюргер, жүрекжарды бикеш. Ортағасырлық – қарапайым имидж- дердің билеуші кезеңі деп айтуымызға болады.</a:t>
            </a:r>
            <a:endParaRPr lang="ru-RU" dirty="0"/>
          </a:p>
          <a:p>
            <a:r>
              <a:rPr lang="kk-KZ" dirty="0"/>
              <a:t>Қайта өрлеу кезеңі гуманизм көрсеткішіне айналған жəне Платон сипаттамаларына бір жағынан сай келетін гармониялық дамыған адамның идеалын ұсынған еді. Адам əлемдегі тек жалғыз дəлелді құбылыс ретінде табылып, оның бойынан </a:t>
            </a:r>
            <a:r>
              <a:rPr lang="kk-KZ" dirty="0" smtClean="0"/>
              <a:t>ақиқатты</a:t>
            </a:r>
            <a:r>
              <a:rPr lang="ru-RU" dirty="0" smtClean="0"/>
              <a:t> </a:t>
            </a:r>
            <a:r>
              <a:rPr lang="kk-KZ" dirty="0" smtClean="0"/>
              <a:t>«барлық </a:t>
            </a:r>
            <a:r>
              <a:rPr lang="kk-KZ" dirty="0"/>
              <a:t>заттардың шамалары» ізделініп, табылатын.</a:t>
            </a:r>
            <a:endParaRPr lang="ru-RU" dirty="0"/>
          </a:p>
          <a:p>
            <a:endParaRPr lang="ru-RU" dirty="0"/>
          </a:p>
        </p:txBody>
      </p:sp>
    </p:spTree>
    <p:extLst>
      <p:ext uri="{BB962C8B-B14F-4D97-AF65-F5344CB8AC3E}">
        <p14:creationId xmlns:p14="http://schemas.microsoft.com/office/powerpoint/2010/main" val="4242347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2610</Words>
  <Application>Microsoft Office PowerPoint</Application>
  <PresentationFormat>Широкоэкранный</PresentationFormat>
  <Paragraphs>102</Paragraphs>
  <Slides>34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34</vt:i4>
      </vt:variant>
    </vt:vector>
  </HeadingPairs>
  <TitlesOfParts>
    <vt:vector size="38" baseType="lpstr">
      <vt:lpstr>Arial</vt:lpstr>
      <vt:lpstr>Calibri</vt:lpstr>
      <vt:lpstr>Calibri Light</vt:lpstr>
      <vt:lpstr>Тема Office</vt:lpstr>
      <vt:lpstr>ӘЛ-ФАРАБИ АТЫНДАҒЫ ҚАЗАҚ ҰЛТТЫҚ УНИВЕРСИТЕТІ</vt:lpstr>
      <vt:lpstr>Презентация PowerPoint</vt:lpstr>
      <vt:lpstr>Дәріс жоспары:</vt:lpstr>
      <vt:lpstr>Презентация PowerPoint</vt:lpstr>
      <vt:lpstr>Шетелдік және ресейлік сарапшылар "имидж" сөзіне көптеген түрлі ұғымдар береді»:</vt:lpstr>
      <vt:lpstr> Шетелдік және ресейлік сарапшылар "имидж" сөзіне көптеген түрлі ұғымдар береді»: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Имиджді зерттеудің негізгі əдістері:</vt:lpstr>
      <vt:lpstr>Презентация PowerPoint</vt:lpstr>
      <vt:lpstr>Презентация PowerPoint</vt:lpstr>
      <vt:lpstr>Презентация PowerPoint</vt:lpstr>
      <vt:lpstr>Имидж көбінесе екі қырынан қарастырылады: «келбет» немесе «жасанды бет», бейне немесе бетперде ретінде. </vt:lpstr>
      <vt:lpstr>Презентация PowerPoint</vt:lpstr>
      <vt:lpstr>Презентация PowerPoint</vt:lpstr>
      <vt:lpstr>Презентация PowerPoint</vt:lpstr>
      <vt:lpstr> Имидждың ерекшеліктері</vt:lpstr>
      <vt:lpstr>Бұл кезеңдегі зерттеу объектілері ретінде келесі жағдайлар қарастырылады:</vt:lpstr>
      <vt:lpstr>Имидж сипаттамаларының бірқатарын атауға болады:</vt:lpstr>
      <vt:lpstr>Имидж сипаттамаларының бірқатарын атауға болады:</vt:lpstr>
      <vt:lpstr>Имидж сипаттамаларының бірқатарын атауға болады:</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5</cp:revision>
  <dcterms:created xsi:type="dcterms:W3CDTF">2021-01-25T08:46:53Z</dcterms:created>
  <dcterms:modified xsi:type="dcterms:W3CDTF">2021-01-25T12:05:45Z</dcterms:modified>
</cp:coreProperties>
</file>